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508" r:id="rId3"/>
    <p:sldId id="2630" r:id="rId4"/>
    <p:sldId id="2623" r:id="rId5"/>
    <p:sldId id="1454" r:id="rId6"/>
    <p:sldId id="1019" r:id="rId7"/>
    <p:sldId id="2633" r:id="rId8"/>
    <p:sldId id="2631" r:id="rId9"/>
    <p:sldId id="2632" r:id="rId10"/>
    <p:sldId id="2636" r:id="rId11"/>
    <p:sldId id="2634" r:id="rId12"/>
    <p:sldId id="2635" r:id="rId13"/>
    <p:sldId id="262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404" autoAdjust="0"/>
  </p:normalViewPr>
  <p:slideViewPr>
    <p:cSldViewPr snapToGrid="0">
      <p:cViewPr varScale="1">
        <p:scale>
          <a:sx n="70" d="100"/>
          <a:sy n="70" d="100"/>
        </p:scale>
        <p:origin x="5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EAF8B8-DB63-461A-A113-1C6984F11822}" type="datetimeFigureOut">
              <a:rPr lang="en-US" smtClean="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244202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AF8B8-DB63-461A-A113-1C6984F11822}" type="datetimeFigureOut">
              <a:rPr lang="en-US" smtClean="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140160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AF8B8-DB63-461A-A113-1C6984F11822}" type="datetimeFigureOut">
              <a:rPr lang="en-US" smtClean="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1459643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5215-A89F-A12A-EFE2-49B6E0D265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E632DE-F464-3A44-1625-69DDA63F0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3BBE2C-0B27-6E4F-9D1C-1CE9ED4FEE23}"/>
              </a:ext>
            </a:extLst>
          </p:cNvPr>
          <p:cNvSpPr>
            <a:spLocks noGrp="1"/>
          </p:cNvSpPr>
          <p:nvPr>
            <p:ph type="dt" sz="half" idx="10"/>
          </p:nvPr>
        </p:nvSpPr>
        <p:spPr/>
        <p:txBody>
          <a:bodyPr/>
          <a:lstStyle/>
          <a:p>
            <a:fld id="{C1427B68-9770-4545-BC23-26EB0391D22E}" type="datetimeFigureOut">
              <a:rPr lang="en-US" smtClean="0"/>
              <a:t>1/23/2024</a:t>
            </a:fld>
            <a:endParaRPr lang="en-US" dirty="0"/>
          </a:p>
        </p:txBody>
      </p:sp>
      <p:sp>
        <p:nvSpPr>
          <p:cNvPr id="5" name="Footer Placeholder 4">
            <a:extLst>
              <a:ext uri="{FF2B5EF4-FFF2-40B4-BE49-F238E27FC236}">
                <a16:creationId xmlns:a16="http://schemas.microsoft.com/office/drawing/2014/main" id="{3A2862A1-883C-B810-7037-AFE7EA46CD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F0D996-3F7B-ADAF-2EC2-6007F0177863}"/>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277880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37BCD-D491-8220-A282-E2B06A9656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239A4C-36FC-3372-9D0D-90D23C8794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51054-ADB1-0F3D-0FFA-8AA09AF2E8D5}"/>
              </a:ext>
            </a:extLst>
          </p:cNvPr>
          <p:cNvSpPr>
            <a:spLocks noGrp="1"/>
          </p:cNvSpPr>
          <p:nvPr>
            <p:ph type="dt" sz="half" idx="10"/>
          </p:nvPr>
        </p:nvSpPr>
        <p:spPr/>
        <p:txBody>
          <a:bodyPr/>
          <a:lstStyle/>
          <a:p>
            <a:fld id="{C1427B68-9770-4545-BC23-26EB0391D22E}" type="datetimeFigureOut">
              <a:rPr lang="en-US" smtClean="0"/>
              <a:t>1/23/2024</a:t>
            </a:fld>
            <a:endParaRPr lang="en-US" dirty="0"/>
          </a:p>
        </p:txBody>
      </p:sp>
      <p:sp>
        <p:nvSpPr>
          <p:cNvPr id="5" name="Footer Placeholder 4">
            <a:extLst>
              <a:ext uri="{FF2B5EF4-FFF2-40B4-BE49-F238E27FC236}">
                <a16:creationId xmlns:a16="http://schemas.microsoft.com/office/drawing/2014/main" id="{D24E4B26-1F05-D47A-7A04-1D562DE0BC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15C905-C293-096C-24A4-FD0960C26BFF}"/>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4121078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D78A-D800-AB20-C47F-B216AA98E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8BB3FB-CE6B-A713-C82D-49DAE3F7EE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916A53-043E-8FA0-7B95-BDD23C013ADD}"/>
              </a:ext>
            </a:extLst>
          </p:cNvPr>
          <p:cNvSpPr>
            <a:spLocks noGrp="1"/>
          </p:cNvSpPr>
          <p:nvPr>
            <p:ph type="dt" sz="half" idx="10"/>
          </p:nvPr>
        </p:nvSpPr>
        <p:spPr/>
        <p:txBody>
          <a:bodyPr/>
          <a:lstStyle/>
          <a:p>
            <a:fld id="{C1427B68-9770-4545-BC23-26EB0391D22E}" type="datetimeFigureOut">
              <a:rPr lang="en-US" smtClean="0"/>
              <a:t>1/23/2024</a:t>
            </a:fld>
            <a:endParaRPr lang="en-US" dirty="0"/>
          </a:p>
        </p:txBody>
      </p:sp>
      <p:sp>
        <p:nvSpPr>
          <p:cNvPr id="5" name="Footer Placeholder 4">
            <a:extLst>
              <a:ext uri="{FF2B5EF4-FFF2-40B4-BE49-F238E27FC236}">
                <a16:creationId xmlns:a16="http://schemas.microsoft.com/office/drawing/2014/main" id="{2350FFB2-B466-3195-424E-6DE9965C2B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BE35D3-6F35-A962-872B-D83D396DA594}"/>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2949159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5A8D-C639-6048-921E-C523A5DF8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2B1CDE-DE90-01B7-4435-60575967DA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81F06E-7FC6-173C-9013-ECD95A156B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97FC3F-5D4C-5489-C3BF-AB3FFA975820}"/>
              </a:ext>
            </a:extLst>
          </p:cNvPr>
          <p:cNvSpPr>
            <a:spLocks noGrp="1"/>
          </p:cNvSpPr>
          <p:nvPr>
            <p:ph type="dt" sz="half" idx="10"/>
          </p:nvPr>
        </p:nvSpPr>
        <p:spPr/>
        <p:txBody>
          <a:bodyPr/>
          <a:lstStyle/>
          <a:p>
            <a:fld id="{C1427B68-9770-4545-BC23-26EB0391D22E}" type="datetimeFigureOut">
              <a:rPr lang="en-US" smtClean="0"/>
              <a:t>1/23/2024</a:t>
            </a:fld>
            <a:endParaRPr lang="en-US" dirty="0"/>
          </a:p>
        </p:txBody>
      </p:sp>
      <p:sp>
        <p:nvSpPr>
          <p:cNvPr id="6" name="Footer Placeholder 5">
            <a:extLst>
              <a:ext uri="{FF2B5EF4-FFF2-40B4-BE49-F238E27FC236}">
                <a16:creationId xmlns:a16="http://schemas.microsoft.com/office/drawing/2014/main" id="{D4E0223D-388A-F4BC-36BB-9696FB8A9E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6EFC19-096E-AB1D-8430-6D903153D544}"/>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1858366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C64-1D08-93E8-B13C-3B7A68EFFD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117317-AEC1-C0C2-DA34-A764442A6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E6D172-8432-B482-F52C-E943D4E6AD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712B1C-F3FB-E1EE-CC1C-B48E9A2598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2CE81C-A121-AA2A-B468-27B7D44D84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DB2C99-3F98-2495-81B6-5AA621DF715B}"/>
              </a:ext>
            </a:extLst>
          </p:cNvPr>
          <p:cNvSpPr>
            <a:spLocks noGrp="1"/>
          </p:cNvSpPr>
          <p:nvPr>
            <p:ph type="dt" sz="half" idx="10"/>
          </p:nvPr>
        </p:nvSpPr>
        <p:spPr/>
        <p:txBody>
          <a:bodyPr/>
          <a:lstStyle/>
          <a:p>
            <a:fld id="{C1427B68-9770-4545-BC23-26EB0391D22E}" type="datetimeFigureOut">
              <a:rPr lang="en-US" smtClean="0"/>
              <a:t>1/23/2024</a:t>
            </a:fld>
            <a:endParaRPr lang="en-US" dirty="0"/>
          </a:p>
        </p:txBody>
      </p:sp>
      <p:sp>
        <p:nvSpPr>
          <p:cNvPr id="8" name="Footer Placeholder 7">
            <a:extLst>
              <a:ext uri="{FF2B5EF4-FFF2-40B4-BE49-F238E27FC236}">
                <a16:creationId xmlns:a16="http://schemas.microsoft.com/office/drawing/2014/main" id="{69267E9F-6475-CA3C-FFAB-04174ECEEB9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846B6A3-0A80-2524-EECD-311129C1067A}"/>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259910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069D-217A-A753-C9D0-B04AAC03DC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1D7BB5-295D-6A22-CB3A-40B440BF899B}"/>
              </a:ext>
            </a:extLst>
          </p:cNvPr>
          <p:cNvSpPr>
            <a:spLocks noGrp="1"/>
          </p:cNvSpPr>
          <p:nvPr>
            <p:ph type="dt" sz="half" idx="10"/>
          </p:nvPr>
        </p:nvSpPr>
        <p:spPr/>
        <p:txBody>
          <a:bodyPr/>
          <a:lstStyle/>
          <a:p>
            <a:fld id="{C1427B68-9770-4545-BC23-26EB0391D22E}" type="datetimeFigureOut">
              <a:rPr lang="en-US" smtClean="0"/>
              <a:t>1/23/2024</a:t>
            </a:fld>
            <a:endParaRPr lang="en-US" dirty="0"/>
          </a:p>
        </p:txBody>
      </p:sp>
      <p:sp>
        <p:nvSpPr>
          <p:cNvPr id="4" name="Footer Placeholder 3">
            <a:extLst>
              <a:ext uri="{FF2B5EF4-FFF2-40B4-BE49-F238E27FC236}">
                <a16:creationId xmlns:a16="http://schemas.microsoft.com/office/drawing/2014/main" id="{613EBFF9-2228-4AE2-7FFF-AC5424D67DA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E068FA-27D0-04A2-4A8A-93ECCD968816}"/>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2202136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DBE63-CDF0-5415-6A7D-0E76D7693426}"/>
              </a:ext>
            </a:extLst>
          </p:cNvPr>
          <p:cNvSpPr>
            <a:spLocks noGrp="1"/>
          </p:cNvSpPr>
          <p:nvPr>
            <p:ph type="dt" sz="half" idx="10"/>
          </p:nvPr>
        </p:nvSpPr>
        <p:spPr/>
        <p:txBody>
          <a:bodyPr/>
          <a:lstStyle/>
          <a:p>
            <a:fld id="{C1427B68-9770-4545-BC23-26EB0391D22E}" type="datetimeFigureOut">
              <a:rPr lang="en-US" smtClean="0"/>
              <a:t>1/23/2024</a:t>
            </a:fld>
            <a:endParaRPr lang="en-US" dirty="0"/>
          </a:p>
        </p:txBody>
      </p:sp>
      <p:sp>
        <p:nvSpPr>
          <p:cNvPr id="3" name="Footer Placeholder 2">
            <a:extLst>
              <a:ext uri="{FF2B5EF4-FFF2-40B4-BE49-F238E27FC236}">
                <a16:creationId xmlns:a16="http://schemas.microsoft.com/office/drawing/2014/main" id="{917666E3-0314-1FA1-5182-A6842DE3458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26A45DB-3FC5-1850-D978-C32CA2B29EBA}"/>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2464198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FE78-3E4F-D623-9EEA-C5CCABAEC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FD43D3-A084-EC50-B22E-61B629E8F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2957EF-FA0C-97E1-3738-0E6C86F8E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1AA86-03EC-AD95-330B-618B65D83F06}"/>
              </a:ext>
            </a:extLst>
          </p:cNvPr>
          <p:cNvSpPr>
            <a:spLocks noGrp="1"/>
          </p:cNvSpPr>
          <p:nvPr>
            <p:ph type="dt" sz="half" idx="10"/>
          </p:nvPr>
        </p:nvSpPr>
        <p:spPr/>
        <p:txBody>
          <a:bodyPr/>
          <a:lstStyle/>
          <a:p>
            <a:fld id="{C1427B68-9770-4545-BC23-26EB0391D22E}" type="datetimeFigureOut">
              <a:rPr lang="en-US" smtClean="0"/>
              <a:t>1/23/2024</a:t>
            </a:fld>
            <a:endParaRPr lang="en-US" dirty="0"/>
          </a:p>
        </p:txBody>
      </p:sp>
      <p:sp>
        <p:nvSpPr>
          <p:cNvPr id="6" name="Footer Placeholder 5">
            <a:extLst>
              <a:ext uri="{FF2B5EF4-FFF2-40B4-BE49-F238E27FC236}">
                <a16:creationId xmlns:a16="http://schemas.microsoft.com/office/drawing/2014/main" id="{AED0D56B-57CA-9461-E676-A932B297BA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94919F-BA3C-AF6C-FB79-DAB263EE042E}"/>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186043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AF8B8-DB63-461A-A113-1C6984F11822}" type="datetimeFigureOut">
              <a:rPr lang="en-US" smtClean="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544342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5CFC-CBAB-2A36-00D0-D4A6F80AC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621C13-32D7-1DC1-B2DC-19F860A4C4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8E81778-10B6-1CF1-A55C-7001DEDF8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0B2E88-BF03-2BBB-4473-DC923ACE4665}"/>
              </a:ext>
            </a:extLst>
          </p:cNvPr>
          <p:cNvSpPr>
            <a:spLocks noGrp="1"/>
          </p:cNvSpPr>
          <p:nvPr>
            <p:ph type="dt" sz="half" idx="10"/>
          </p:nvPr>
        </p:nvSpPr>
        <p:spPr/>
        <p:txBody>
          <a:bodyPr/>
          <a:lstStyle/>
          <a:p>
            <a:fld id="{C1427B68-9770-4545-BC23-26EB0391D22E}" type="datetimeFigureOut">
              <a:rPr lang="en-US" smtClean="0"/>
              <a:t>1/23/2024</a:t>
            </a:fld>
            <a:endParaRPr lang="en-US" dirty="0"/>
          </a:p>
        </p:txBody>
      </p:sp>
      <p:sp>
        <p:nvSpPr>
          <p:cNvPr id="6" name="Footer Placeholder 5">
            <a:extLst>
              <a:ext uri="{FF2B5EF4-FFF2-40B4-BE49-F238E27FC236}">
                <a16:creationId xmlns:a16="http://schemas.microsoft.com/office/drawing/2014/main" id="{C4C0B5A5-F455-E989-8320-657E2CEF2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659EE2-CD3D-880A-55C5-8EAE32B6B43F}"/>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3676617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0FEBD-FF32-2D64-C4B6-1B3518DA7A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F44B5-27B0-8C56-22D7-6B60DFFDC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A9456-C37B-5A0F-F521-11379623E928}"/>
              </a:ext>
            </a:extLst>
          </p:cNvPr>
          <p:cNvSpPr>
            <a:spLocks noGrp="1"/>
          </p:cNvSpPr>
          <p:nvPr>
            <p:ph type="dt" sz="half" idx="10"/>
          </p:nvPr>
        </p:nvSpPr>
        <p:spPr/>
        <p:txBody>
          <a:bodyPr/>
          <a:lstStyle/>
          <a:p>
            <a:fld id="{C1427B68-9770-4545-BC23-26EB0391D22E}" type="datetimeFigureOut">
              <a:rPr lang="en-US" smtClean="0"/>
              <a:t>1/23/2024</a:t>
            </a:fld>
            <a:endParaRPr lang="en-US" dirty="0"/>
          </a:p>
        </p:txBody>
      </p:sp>
      <p:sp>
        <p:nvSpPr>
          <p:cNvPr id="5" name="Footer Placeholder 4">
            <a:extLst>
              <a:ext uri="{FF2B5EF4-FFF2-40B4-BE49-F238E27FC236}">
                <a16:creationId xmlns:a16="http://schemas.microsoft.com/office/drawing/2014/main" id="{5A81BFF3-858C-9093-F8B4-2205E33723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6FB24D-7C95-6E75-95B5-2C73027663A7}"/>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1572352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2DE632-083C-B497-6D19-9E8539BB93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C54787-1894-78AA-89F1-BB55B3F9ED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B7E82-BF71-195E-6E9D-2F868694BE2D}"/>
              </a:ext>
            </a:extLst>
          </p:cNvPr>
          <p:cNvSpPr>
            <a:spLocks noGrp="1"/>
          </p:cNvSpPr>
          <p:nvPr>
            <p:ph type="dt" sz="half" idx="10"/>
          </p:nvPr>
        </p:nvSpPr>
        <p:spPr/>
        <p:txBody>
          <a:bodyPr/>
          <a:lstStyle/>
          <a:p>
            <a:fld id="{C1427B68-9770-4545-BC23-26EB0391D22E}" type="datetimeFigureOut">
              <a:rPr lang="en-US" smtClean="0"/>
              <a:t>1/23/2024</a:t>
            </a:fld>
            <a:endParaRPr lang="en-US" dirty="0"/>
          </a:p>
        </p:txBody>
      </p:sp>
      <p:sp>
        <p:nvSpPr>
          <p:cNvPr id="5" name="Footer Placeholder 4">
            <a:extLst>
              <a:ext uri="{FF2B5EF4-FFF2-40B4-BE49-F238E27FC236}">
                <a16:creationId xmlns:a16="http://schemas.microsoft.com/office/drawing/2014/main" id="{1F38ABED-A7FF-572F-4099-989662C4B2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79876-9CBC-3D7A-9F72-E11159EE3C3D}"/>
              </a:ext>
            </a:extLst>
          </p:cNvPr>
          <p:cNvSpPr>
            <a:spLocks noGrp="1"/>
          </p:cNvSpPr>
          <p:nvPr>
            <p:ph type="sldNum" sz="quarter" idx="12"/>
          </p:nvPr>
        </p:nvSpPr>
        <p:spPr/>
        <p:txBody>
          <a:bodyPr/>
          <a:lstStyle/>
          <a:p>
            <a:fld id="{A83B8AFE-7946-4006-AC88-55A2F25BEA4D}" type="slidenum">
              <a:rPr lang="en-US" smtClean="0"/>
              <a:t>‹#›</a:t>
            </a:fld>
            <a:endParaRPr lang="en-US" dirty="0"/>
          </a:p>
        </p:txBody>
      </p:sp>
    </p:spTree>
    <p:extLst>
      <p:ext uri="{BB962C8B-B14F-4D97-AF65-F5344CB8AC3E}">
        <p14:creationId xmlns:p14="http://schemas.microsoft.com/office/powerpoint/2010/main" val="104839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EAF8B8-DB63-461A-A113-1C6984F11822}" type="datetimeFigureOut">
              <a:rPr lang="en-US" smtClean="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19098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EAF8B8-DB63-461A-A113-1C6984F11822}" type="datetimeFigureOut">
              <a:rPr lang="en-US" smtClean="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349821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EAF8B8-DB63-461A-A113-1C6984F11822}" type="datetimeFigureOut">
              <a:rPr lang="en-US" smtClean="0"/>
              <a:t>1/23/2024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303267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EAF8B8-DB63-461A-A113-1C6984F11822}" type="datetimeFigureOut">
              <a:rPr lang="en-US" smtClean="0"/>
              <a:t>1/23/2024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289792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AF8B8-DB63-461A-A113-1C6984F11822}" type="datetimeFigureOut">
              <a:rPr lang="en-US" smtClean="0"/>
              <a:t>1/23/2024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43156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EAF8B8-DB63-461A-A113-1C6984F11822}" type="datetimeFigureOut">
              <a:rPr lang="en-US" smtClean="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105762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EAF8B8-DB63-461A-A113-1C6984F11822}" type="datetimeFigureOut">
              <a:rPr lang="en-US" smtClean="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5269B-5958-4F8C-A115-BF2BB8EA2B44}" type="slidenum">
              <a:rPr lang="en-US" smtClean="0"/>
              <a:t>‹#›</a:t>
            </a:fld>
            <a:endParaRPr lang="en-US" dirty="0"/>
          </a:p>
        </p:txBody>
      </p:sp>
    </p:spTree>
    <p:extLst>
      <p:ext uri="{BB962C8B-B14F-4D97-AF65-F5344CB8AC3E}">
        <p14:creationId xmlns:p14="http://schemas.microsoft.com/office/powerpoint/2010/main" val="403459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AF8B8-DB63-461A-A113-1C6984F11822}" type="datetimeFigureOut">
              <a:rPr lang="en-US" smtClean="0"/>
              <a:t>1/23/2024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5269B-5958-4F8C-A115-BF2BB8EA2B44}" type="slidenum">
              <a:rPr lang="en-US" smtClean="0"/>
              <a:t>‹#›</a:t>
            </a:fld>
            <a:endParaRPr lang="en-US" dirty="0"/>
          </a:p>
        </p:txBody>
      </p:sp>
    </p:spTree>
    <p:extLst>
      <p:ext uri="{BB962C8B-B14F-4D97-AF65-F5344CB8AC3E}">
        <p14:creationId xmlns:p14="http://schemas.microsoft.com/office/powerpoint/2010/main" val="998480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9D73F-E8CE-2E14-127B-A6720E55F9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FF046B-A184-D96A-5481-5B0A32BDA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5ECB4-67A3-1C39-E214-80CEA071F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27B68-9770-4545-BC23-26EB0391D22E}" type="datetimeFigureOut">
              <a:rPr lang="en-US" smtClean="0"/>
              <a:t>1/23/2024</a:t>
            </a:fld>
            <a:endParaRPr lang="en-US" dirty="0"/>
          </a:p>
        </p:txBody>
      </p:sp>
      <p:sp>
        <p:nvSpPr>
          <p:cNvPr id="5" name="Footer Placeholder 4">
            <a:extLst>
              <a:ext uri="{FF2B5EF4-FFF2-40B4-BE49-F238E27FC236}">
                <a16:creationId xmlns:a16="http://schemas.microsoft.com/office/drawing/2014/main" id="{955465C4-970B-9C62-C020-E1E468B87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DADB4EB-09C6-91DA-9115-E473BD043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B8AFE-7946-4006-AC88-55A2F25BEA4D}" type="slidenum">
              <a:rPr lang="en-US" smtClean="0"/>
              <a:t>‹#›</a:t>
            </a:fld>
            <a:endParaRPr lang="en-US" dirty="0"/>
          </a:p>
        </p:txBody>
      </p:sp>
    </p:spTree>
    <p:extLst>
      <p:ext uri="{BB962C8B-B14F-4D97-AF65-F5344CB8AC3E}">
        <p14:creationId xmlns:p14="http://schemas.microsoft.com/office/powerpoint/2010/main" val="1870598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adha.org/about-adha/" TargetMode="External"/><Relationship Id="rId3" Type="http://schemas.openxmlformats.org/officeDocument/2006/relationships/hyperlink" Target="https://www.awwa.org/About-Us" TargetMode="External"/><Relationship Id="rId7" Type="http://schemas.openxmlformats.org/officeDocument/2006/relationships/hyperlink" Target="file:///C:\Users\drjoh\AppData\Local\Microsoft\Windows\INetCache\Content.Outlook\NP9646Z9\860%20Nurses"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aafp.org/about/dive-into-family-medicine/family-medicine-facts.html" TargetMode="External"/><Relationship Id="rId5" Type="http://schemas.openxmlformats.org/officeDocument/2006/relationships/hyperlink" Target="https://www.ada.org/en/about" TargetMode="External"/><Relationship Id="rId10" Type="http://schemas.openxmlformats.org/officeDocument/2006/relationships/hyperlink" Target="https://www.who.int/team/noncommunicable-diseases/global-status-report-on-oral-health-2022" TargetMode="External"/><Relationship Id="rId4" Type="http://schemas.openxmlformats.org/officeDocument/2006/relationships/hyperlink" Target="https://www.aap.org/en/about-the-aap/" TargetMode="External"/><Relationship Id="rId9" Type="http://schemas.openxmlformats.org/officeDocument/2006/relationships/hyperlink" Target="https://www.ilikemyteeth.org/wp-content/uploads/2013/05/DoD-Fluoridation-Memo-March-2013.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cdc.gov/fluoridation/faqs/community-water-fluoridation.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cdc.gov/fluoridation/faqs/community-water-fluoridation.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dc.gov/fluoridation/faqs/community-water-fluoridation.html"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ntp.niehs.nih.gov/whatwestudy/assessments/noncancer/ongoing/fluoride"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geappliances.com/appliance/GE-Reverse-Osmosis-Filtration-System-GXRQ18NBN"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 r="687" b="9832"/>
          <a:stretch/>
        </p:blipFill>
        <p:spPr>
          <a:xfrm>
            <a:off x="-17172" y="-1"/>
            <a:ext cx="12209172" cy="5822727"/>
          </a:xfrm>
          <a:prstGeom prst="rect">
            <a:avLst/>
          </a:prstGeom>
        </p:spPr>
      </p:pic>
      <p:cxnSp>
        <p:nvCxnSpPr>
          <p:cNvPr id="11" name="Straight Connector 10"/>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764024" y="5971032"/>
            <a:ext cx="6834810" cy="73866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 presentation by </a:t>
            </a:r>
            <a:r>
              <a:rPr kumimoji="0" lang="en-US" sz="21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Dr. Johnny Johnson</a:t>
            </a:r>
            <a:r>
              <a:rPr kumimoji="0" lang="en-US" sz="2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a:t>
            </a:r>
            <a:r>
              <a:rPr lang="en-US" sz="2100" dirty="0">
                <a:solidFill>
                  <a:prstClr val="black">
                    <a:lumMod val="85000"/>
                    <a:lumOff val="15000"/>
                  </a:prstClr>
                </a:solidFill>
                <a:latin typeface="Arial" panose="020B0604020202020204" pitchFamily="34" charset="0"/>
                <a:cs typeface="Arial" panose="020B0604020202020204" pitchFamily="34" charset="0"/>
              </a:rPr>
              <a:t>for</a:t>
            </a:r>
            <a:r>
              <a:rPr kumimoji="0" lang="en-US" sz="2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100" dirty="0">
                <a:solidFill>
                  <a:prstClr val="black">
                    <a:lumMod val="85000"/>
                    <a:lumOff val="15000"/>
                  </a:prstClr>
                </a:solidFill>
                <a:latin typeface="Arial" panose="020B0604020202020204" pitchFamily="34" charset="0"/>
                <a:cs typeface="Arial" panose="020B0604020202020204" pitchFamily="34" charset="0"/>
              </a:rPr>
              <a:t>the </a:t>
            </a:r>
            <a:r>
              <a:rPr kumimoji="0" lang="en-US" sz="2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Live Oak City Council Workshop, January 23, 2024</a:t>
            </a:r>
          </a:p>
        </p:txBody>
      </p:sp>
      <p:sp>
        <p:nvSpPr>
          <p:cNvPr id="15" name="Rectangle 3"/>
          <p:cNvSpPr>
            <a:spLocks noChangeArrowheads="1"/>
          </p:cNvSpPr>
          <p:nvPr/>
        </p:nvSpPr>
        <p:spPr bwMode="auto">
          <a:xfrm>
            <a:off x="612648" y="365760"/>
            <a:ext cx="11016833" cy="96949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5700" b="1" i="0" u="none" strike="noStrike" kern="1200" cap="none" spc="-160" normalizeH="0" baseline="0" noProof="0" dirty="0">
                <a:ln>
                  <a:noFill/>
                </a:ln>
                <a:solidFill>
                  <a:srgbClr val="4A24A8"/>
                </a:solidFill>
                <a:effectLst/>
                <a:uLnTx/>
                <a:uFillTx/>
                <a:latin typeface="Arial" panose="020B0604020202020204" pitchFamily="34" charset="0"/>
                <a:ea typeface="Calibri" panose="020F0502020204030204" pitchFamily="34" charset="0"/>
                <a:cs typeface="Arial" panose="020B0604020202020204" pitchFamily="34" charset="0"/>
              </a:rPr>
              <a:t>Maintaining a healthy community</a:t>
            </a:r>
            <a:endParaRPr kumimoji="0" lang="en-US" altLang="en-US" sz="5700" b="0" i="0" u="none" strike="noStrike" kern="1200" cap="none" spc="-160" normalizeH="0" baseline="0" noProof="0" dirty="0">
              <a:ln>
                <a:noFill/>
              </a:ln>
              <a:solidFill>
                <a:srgbClr val="4A24A8"/>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F3543B52-FB66-4CA1-AEF5-8864FEEE47D7}"/>
              </a:ext>
            </a:extLst>
          </p:cNvPr>
          <p:cNvSpPr/>
          <p:nvPr/>
        </p:nvSpPr>
        <p:spPr>
          <a:xfrm>
            <a:off x="0" y="0"/>
            <a:ext cx="12192000" cy="1603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C7A3BFA4-D19B-4491-9921-18E468A57FC5}"/>
              </a:ext>
            </a:extLst>
          </p:cNvPr>
          <p:cNvGrpSpPr/>
          <p:nvPr/>
        </p:nvGrpSpPr>
        <p:grpSpPr>
          <a:xfrm>
            <a:off x="669813" y="1280160"/>
            <a:ext cx="10835201" cy="1346751"/>
            <a:chOff x="625871" y="1667122"/>
            <a:chExt cx="10835201" cy="1346751"/>
          </a:xfrm>
        </p:grpSpPr>
        <p:sp>
          <p:nvSpPr>
            <p:cNvPr id="16" name="Rectangle 3"/>
            <p:cNvSpPr>
              <a:spLocks noChangeArrowheads="1"/>
            </p:cNvSpPr>
            <p:nvPr/>
          </p:nvSpPr>
          <p:spPr bwMode="auto">
            <a:xfrm>
              <a:off x="625872" y="1667122"/>
              <a:ext cx="10648768" cy="75405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150" b="0" i="0" u="none" strike="noStrike" kern="1200" cap="none" spc="-6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rPr>
                <a:t>What the research shows about the benefits</a:t>
              </a:r>
              <a:endParaRPr kumimoji="0" lang="en-US" altLang="en-US" sz="4150" b="0" i="0" u="none" strike="noStrike" kern="1200" cap="none" spc="-6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8" name="Rectangle 17"/>
            <p:cNvSpPr/>
            <p:nvPr/>
          </p:nvSpPr>
          <p:spPr>
            <a:xfrm>
              <a:off x="625871" y="2259820"/>
              <a:ext cx="10835201" cy="75405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150" b="0" i="0" u="none" strike="noStrike" kern="1200" cap="none" spc="-6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rPr>
                <a:t>and safety of community water fluoridation</a:t>
              </a:r>
              <a:endParaRPr kumimoji="0" lang="en-US" altLang="en-US" sz="4150" b="0" i="0" u="none" strike="noStrike" kern="1200" cap="none" spc="-6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pic>
        <p:nvPicPr>
          <p:cNvPr id="9" name="Picture 8">
            <a:extLst>
              <a:ext uri="{FF2B5EF4-FFF2-40B4-BE49-F238E27FC236}">
                <a16:creationId xmlns:a16="http://schemas.microsoft.com/office/drawing/2014/main" id="{EFF6FCB6-9677-452E-950D-AC299238EE03}"/>
              </a:ext>
            </a:extLst>
          </p:cNvPr>
          <p:cNvPicPr>
            <a:picLocks noChangeAspect="1"/>
          </p:cNvPicPr>
          <p:nvPr/>
        </p:nvPicPr>
        <p:blipFill rotWithShape="1">
          <a:blip r:embed="rId3">
            <a:extLst>
              <a:ext uri="{28A0092B-C50C-407E-A947-70E740481C1C}">
                <a14:useLocalDpi xmlns:a14="http://schemas.microsoft.com/office/drawing/2010/main" val="0"/>
              </a:ext>
            </a:extLst>
          </a:blip>
          <a:srcRect b="4849"/>
          <a:stretch/>
        </p:blipFill>
        <p:spPr>
          <a:xfrm>
            <a:off x="2545498" y="2779776"/>
            <a:ext cx="6897400" cy="2699958"/>
          </a:xfrm>
          <a:prstGeom prst="rect">
            <a:avLst/>
          </a:prstGeom>
          <a:ln w="12700">
            <a:solidFill>
              <a:schemeClr val="bg1">
                <a:lumMod val="50000"/>
              </a:schemeClr>
            </a:solidFill>
          </a:ln>
        </p:spPr>
      </p:pic>
      <p:grpSp>
        <p:nvGrpSpPr>
          <p:cNvPr id="3" name="Group 2">
            <a:extLst>
              <a:ext uri="{FF2B5EF4-FFF2-40B4-BE49-F238E27FC236}">
                <a16:creationId xmlns:a16="http://schemas.microsoft.com/office/drawing/2014/main" id="{76CE0917-8D84-14C2-4BC1-E99CA4A90AA6}"/>
              </a:ext>
            </a:extLst>
          </p:cNvPr>
          <p:cNvGrpSpPr/>
          <p:nvPr/>
        </p:nvGrpSpPr>
        <p:grpSpPr>
          <a:xfrm>
            <a:off x="0" y="6035040"/>
            <a:ext cx="12192000" cy="804672"/>
            <a:chOff x="0" y="6053328"/>
            <a:chExt cx="12192000" cy="804672"/>
          </a:xfrm>
        </p:grpSpPr>
        <p:pic>
          <p:nvPicPr>
            <p:cNvPr id="7" name="Picture 6" descr="AFS_Logo_RGB">
              <a:extLst>
                <a:ext uri="{FF2B5EF4-FFF2-40B4-BE49-F238E27FC236}">
                  <a16:creationId xmlns:a16="http://schemas.microsoft.com/office/drawing/2014/main" id="{4C23BCD1-D720-1E8C-92A4-7056794DBD5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8" name="Straight Connector 7">
              <a:extLst>
                <a:ext uri="{FF2B5EF4-FFF2-40B4-BE49-F238E27FC236}">
                  <a16:creationId xmlns:a16="http://schemas.microsoft.com/office/drawing/2014/main" id="{BA868F03-4E5B-EC95-AFAC-6D75073E4B28}"/>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37522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DA58DF7-5982-463A-9123-CC76BB187B08}"/>
              </a:ext>
            </a:extLst>
          </p:cNvPr>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02CB7A9-03E8-437F-9FCD-FB51E872190C}"/>
              </a:ext>
            </a:extLst>
          </p:cNvPr>
          <p:cNvSpPr/>
          <p:nvPr/>
        </p:nvSpPr>
        <p:spPr>
          <a:xfrm>
            <a:off x="182878" y="64008"/>
            <a:ext cx="1158891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Leading health &amp; </a:t>
            </a:r>
            <a:r>
              <a:rPr lang="en-US" altLang="en-US" sz="3200" b="1" spc="-7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scientific groups that </a:t>
            </a:r>
            <a:r>
              <a:rPr kumimoji="0" lang="en-US" altLang="en-US" sz="32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SUPPORT fluoridation</a:t>
            </a:r>
            <a:endParaRPr kumimoji="0" lang="en-US" sz="3200" b="0"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4D8D73A5-90C1-4CA8-CD7E-1CDFD9F296EB}"/>
              </a:ext>
            </a:extLst>
          </p:cNvPr>
          <p:cNvGrpSpPr/>
          <p:nvPr/>
        </p:nvGrpSpPr>
        <p:grpSpPr>
          <a:xfrm>
            <a:off x="0" y="6053328"/>
            <a:ext cx="12192000" cy="804672"/>
            <a:chOff x="0" y="6053328"/>
            <a:chExt cx="12192000" cy="804672"/>
          </a:xfrm>
        </p:grpSpPr>
        <p:pic>
          <p:nvPicPr>
            <p:cNvPr id="5" name="Picture 4" descr="AFS_Logo_RGB">
              <a:extLst>
                <a:ext uri="{FF2B5EF4-FFF2-40B4-BE49-F238E27FC236}">
                  <a16:creationId xmlns:a16="http://schemas.microsoft.com/office/drawing/2014/main" id="{B365CA5A-12D6-B944-0B69-890914762E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7" name="Straight Connector 6">
              <a:extLst>
                <a:ext uri="{FF2B5EF4-FFF2-40B4-BE49-F238E27FC236}">
                  <a16:creationId xmlns:a16="http://schemas.microsoft.com/office/drawing/2014/main" id="{1FE35EC3-849D-8306-0CBD-B201DAD95A09}"/>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F23288BC-BC97-7605-CD61-FA2F7CCEF899}"/>
              </a:ext>
            </a:extLst>
          </p:cNvPr>
          <p:cNvSpPr txBox="1"/>
          <p:nvPr/>
        </p:nvSpPr>
        <p:spPr>
          <a:xfrm>
            <a:off x="818268" y="1824884"/>
            <a:ext cx="10555464" cy="3361626"/>
          </a:xfrm>
          <a:prstGeom prst="rect">
            <a:avLst/>
          </a:prstGeom>
          <a:noFill/>
        </p:spPr>
        <p:txBody>
          <a:bodyPr wrap="square">
            <a:spAutoFit/>
          </a:bodyPr>
          <a:lstStyle/>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American Water Works Association – over </a:t>
            </a:r>
            <a:r>
              <a:rPr lang="en-US" sz="2000" kern="100" dirty="0">
                <a:effectLst/>
                <a:latin typeface="Arial" panose="020B0604020202020204" pitchFamily="34" charset="0"/>
                <a:ea typeface="Calibri" panose="020F0502020204030204" pitchFamily="34" charset="0"/>
                <a:hlinkClick r:id="rId3"/>
              </a:rPr>
              <a:t>51,000 active members</a:t>
            </a:r>
            <a:endParaRPr lang="en-US" sz="2000" kern="100" dirty="0">
              <a:effectLst/>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American Academy of Pediatrics – approximately </a:t>
            </a:r>
            <a:r>
              <a:rPr lang="en-US" sz="2000" u="sng" kern="100" dirty="0">
                <a:solidFill>
                  <a:srgbClr val="0563C1"/>
                </a:solidFill>
                <a:effectLst/>
                <a:latin typeface="Arial" panose="020B0604020202020204" pitchFamily="34" charset="0"/>
                <a:ea typeface="Calibri" panose="020F0502020204030204" pitchFamily="34" charset="0"/>
                <a:hlinkClick r:id="rId4"/>
              </a:rPr>
              <a:t>67,000 active members</a:t>
            </a:r>
            <a:endParaRPr lang="en-US" sz="2000" kern="100" dirty="0">
              <a:effectLst/>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American Dental Association – over </a:t>
            </a:r>
            <a:r>
              <a:rPr lang="en-US" sz="2000" u="sng" kern="100" dirty="0">
                <a:solidFill>
                  <a:srgbClr val="0563C1"/>
                </a:solidFill>
                <a:effectLst/>
                <a:latin typeface="Arial" panose="020B0604020202020204" pitchFamily="34" charset="0"/>
                <a:ea typeface="Calibri" panose="020F0502020204030204" pitchFamily="34" charset="0"/>
                <a:hlinkClick r:id="rId5"/>
              </a:rPr>
              <a:t>159,000</a:t>
            </a:r>
            <a:r>
              <a:rPr lang="en-US" sz="2000" kern="100" dirty="0">
                <a:effectLst/>
                <a:latin typeface="Arial" panose="020B0604020202020204" pitchFamily="34" charset="0"/>
                <a:ea typeface="Calibri" panose="020F0502020204030204" pitchFamily="34" charset="0"/>
              </a:rPr>
              <a:t> active members</a:t>
            </a: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Centers for Disease Control and Prevention</a:t>
            </a: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American Academy of Family Practitioners – over </a:t>
            </a:r>
            <a:r>
              <a:rPr lang="en-US" sz="2000" u="sng" kern="100" dirty="0">
                <a:solidFill>
                  <a:srgbClr val="0563C1"/>
                </a:solidFill>
                <a:effectLst/>
                <a:latin typeface="Arial" panose="020B0604020202020204" pitchFamily="34" charset="0"/>
                <a:ea typeface="Calibri" panose="020F0502020204030204" pitchFamily="34" charset="0"/>
                <a:hlinkClick r:id="rId6"/>
              </a:rPr>
              <a:t>129,000</a:t>
            </a:r>
            <a:r>
              <a:rPr lang="en-US" sz="2000" kern="100" dirty="0">
                <a:effectLst/>
                <a:latin typeface="Arial" panose="020B0604020202020204" pitchFamily="34" charset="0"/>
                <a:ea typeface="Calibri" panose="020F0502020204030204" pitchFamily="34" charset="0"/>
              </a:rPr>
              <a:t> active members </a:t>
            </a: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American Nurses Association – </a:t>
            </a:r>
            <a:r>
              <a:rPr lang="en-US" sz="2000" u="sng" kern="100" dirty="0">
                <a:solidFill>
                  <a:srgbClr val="0563C1"/>
                </a:solidFill>
                <a:effectLst/>
                <a:latin typeface="Arial" panose="020B0604020202020204" pitchFamily="34" charset="0"/>
                <a:ea typeface="Calibri" panose="020F0502020204030204" pitchFamily="34" charset="0"/>
                <a:hlinkClick r:id="rId6"/>
              </a:rPr>
              <a:t>4 million</a:t>
            </a:r>
            <a:r>
              <a:rPr lang="en-US" sz="2000" kern="100" dirty="0">
                <a:effectLst/>
                <a:latin typeface="Arial" panose="020B0604020202020204" pitchFamily="34" charset="0"/>
                <a:ea typeface="Calibri" panose="020F0502020204030204" pitchFamily="34" charset="0"/>
              </a:rPr>
              <a:t> active members</a:t>
            </a: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American Medical Association – over </a:t>
            </a:r>
            <a:r>
              <a:rPr lang="en-US" sz="2000" u="sng" kern="100" dirty="0">
                <a:solidFill>
                  <a:srgbClr val="0563C1"/>
                </a:solidFill>
                <a:effectLst/>
                <a:latin typeface="Arial" panose="020B0604020202020204" pitchFamily="34" charset="0"/>
                <a:ea typeface="Calibri" panose="020F0502020204030204" pitchFamily="34" charset="0"/>
                <a:hlinkClick r:id="rId7"/>
              </a:rPr>
              <a:t>270,000</a:t>
            </a:r>
            <a:r>
              <a:rPr lang="en-US" sz="2000" kern="100" dirty="0">
                <a:effectLst/>
                <a:latin typeface="Arial" panose="020B0604020202020204" pitchFamily="34" charset="0"/>
                <a:ea typeface="Calibri" panose="020F0502020204030204" pitchFamily="34" charset="0"/>
              </a:rPr>
              <a:t> active members</a:t>
            </a: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American Dental Hygienists Association – over </a:t>
            </a:r>
            <a:r>
              <a:rPr lang="en-US" sz="2000" u="sng" kern="100" dirty="0">
                <a:solidFill>
                  <a:srgbClr val="0563C1"/>
                </a:solidFill>
                <a:effectLst/>
                <a:latin typeface="Arial" panose="020B0604020202020204" pitchFamily="34" charset="0"/>
                <a:ea typeface="Calibri" panose="020F0502020204030204" pitchFamily="34" charset="0"/>
                <a:hlinkClick r:id="rId8"/>
              </a:rPr>
              <a:t>226,000</a:t>
            </a:r>
            <a:r>
              <a:rPr lang="en-US" sz="2000" kern="100" dirty="0">
                <a:effectLst/>
                <a:latin typeface="Arial" panose="020B0604020202020204" pitchFamily="34" charset="0"/>
                <a:ea typeface="Calibri" panose="020F0502020204030204" pitchFamily="34" charset="0"/>
              </a:rPr>
              <a:t> active members</a:t>
            </a: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Department of Defense – </a:t>
            </a:r>
            <a:r>
              <a:rPr lang="en-US" sz="2000" u="sng" kern="100" dirty="0">
                <a:solidFill>
                  <a:srgbClr val="0563C1"/>
                </a:solidFill>
                <a:effectLst/>
                <a:latin typeface="Arial" panose="020B0604020202020204" pitchFamily="34" charset="0"/>
                <a:ea typeface="Calibri" panose="020F0502020204030204" pitchFamily="34" charset="0"/>
                <a:hlinkClick r:id="rId9"/>
              </a:rPr>
              <a:t>Memo</a:t>
            </a:r>
            <a:r>
              <a:rPr lang="en-US" sz="2000" kern="100" dirty="0">
                <a:effectLst/>
                <a:latin typeface="Arial" panose="020B0604020202020204" pitchFamily="34" charset="0"/>
                <a:ea typeface="Calibri" panose="020F0502020204030204" pitchFamily="34" charset="0"/>
              </a:rPr>
              <a:t> regarding fluoridation of military bases around the world</a:t>
            </a:r>
          </a:p>
          <a:p>
            <a:pPr marL="342900" marR="0" lvl="0" indent="-342900">
              <a:lnSpc>
                <a:spcPct val="107000"/>
              </a:lnSpc>
              <a:spcBef>
                <a:spcPts val="0"/>
              </a:spcBef>
              <a:spcAft>
                <a:spcPts val="0"/>
              </a:spcAft>
              <a:buFont typeface="+mj-lt"/>
              <a:buAutoNum type="arabicPeriod"/>
            </a:pPr>
            <a:r>
              <a:rPr lang="en-US" sz="2000" kern="100" dirty="0">
                <a:effectLst/>
                <a:latin typeface="Arial" panose="020B0604020202020204" pitchFamily="34" charset="0"/>
                <a:ea typeface="Calibri" panose="020F0502020204030204" pitchFamily="34" charset="0"/>
              </a:rPr>
              <a:t>World Health Organization</a:t>
            </a:r>
            <a:r>
              <a:rPr lang="en-US" sz="2000" kern="100" baseline="30000" dirty="0">
                <a:effectLst/>
                <a:latin typeface="Arial" panose="020B0604020202020204" pitchFamily="34" charset="0"/>
                <a:ea typeface="Calibri" panose="020F0502020204030204" pitchFamily="34" charset="0"/>
              </a:rPr>
              <a:t>*</a:t>
            </a:r>
            <a:endParaRPr lang="en-US" sz="2000" kern="100" dirty="0">
              <a:effectLst/>
              <a:latin typeface="Arial" panose="020B0604020202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A72DC1CD-DC94-D8F2-3BA8-180E9349FD3B}"/>
              </a:ext>
            </a:extLst>
          </p:cNvPr>
          <p:cNvSpPr txBox="1"/>
          <p:nvPr/>
        </p:nvSpPr>
        <p:spPr>
          <a:xfrm>
            <a:off x="4390845" y="6053328"/>
            <a:ext cx="7297947" cy="215444"/>
          </a:xfrm>
          <a:prstGeom prst="rect">
            <a:avLst/>
          </a:prstGeom>
          <a:noFill/>
        </p:spPr>
        <p:txBody>
          <a:bodyPr wrap="square" rtlCol="0">
            <a:spAutoFit/>
          </a:bodyPr>
          <a:lstStyle/>
          <a:p>
            <a:r>
              <a:rPr lang="en-US" sz="800" i="1" dirty="0"/>
              <a:t>( </a:t>
            </a:r>
            <a:r>
              <a:rPr lang="en-US" sz="800" i="1" baseline="30000" dirty="0"/>
              <a:t>*</a:t>
            </a:r>
            <a:r>
              <a:rPr lang="en-US" sz="800" i="1" dirty="0"/>
              <a:t>WHO Global oral health status </a:t>
            </a:r>
            <a:r>
              <a:rPr lang="en-US" sz="800" i="1" dirty="0">
                <a:hlinkClick r:id="rId10"/>
              </a:rPr>
              <a:t>report</a:t>
            </a:r>
            <a:r>
              <a:rPr lang="en-US" sz="800" i="1" dirty="0"/>
              <a:t> - Towards universal health coverage for oral health by 2030; Water fluoridation, section 3.3.2) </a:t>
            </a:r>
          </a:p>
        </p:txBody>
      </p:sp>
    </p:spTree>
    <p:extLst>
      <p:ext uri="{BB962C8B-B14F-4D97-AF65-F5344CB8AC3E}">
        <p14:creationId xmlns:p14="http://schemas.microsoft.com/office/powerpoint/2010/main" val="348397742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DA58DF7-5982-463A-9123-CC76BB187B08}"/>
              </a:ext>
            </a:extLst>
          </p:cNvPr>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02CB7A9-03E8-437F-9FCD-FB51E872190C}"/>
              </a:ext>
            </a:extLst>
          </p:cNvPr>
          <p:cNvSpPr/>
          <p:nvPr/>
        </p:nvSpPr>
        <p:spPr>
          <a:xfrm>
            <a:off x="182878" y="64008"/>
            <a:ext cx="1158891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Leading health &amp; </a:t>
            </a:r>
            <a:r>
              <a:rPr lang="en-US" altLang="en-US" sz="3200" b="1" spc="-7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scientific groups that </a:t>
            </a:r>
            <a:r>
              <a:rPr kumimoji="0" lang="en-US" altLang="en-US" sz="32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OPPOSE fluoridation</a:t>
            </a:r>
            <a:endParaRPr kumimoji="0" lang="en-US" sz="3200" b="0"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4D8D73A5-90C1-4CA8-CD7E-1CDFD9F296EB}"/>
              </a:ext>
            </a:extLst>
          </p:cNvPr>
          <p:cNvGrpSpPr/>
          <p:nvPr/>
        </p:nvGrpSpPr>
        <p:grpSpPr>
          <a:xfrm>
            <a:off x="0" y="6053328"/>
            <a:ext cx="12192000" cy="804672"/>
            <a:chOff x="0" y="6053328"/>
            <a:chExt cx="12192000" cy="804672"/>
          </a:xfrm>
        </p:grpSpPr>
        <p:pic>
          <p:nvPicPr>
            <p:cNvPr id="5" name="Picture 4" descr="AFS_Logo_RGB">
              <a:extLst>
                <a:ext uri="{FF2B5EF4-FFF2-40B4-BE49-F238E27FC236}">
                  <a16:creationId xmlns:a16="http://schemas.microsoft.com/office/drawing/2014/main" id="{B365CA5A-12D6-B944-0B69-890914762E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7" name="Straight Connector 6">
              <a:extLst>
                <a:ext uri="{FF2B5EF4-FFF2-40B4-BE49-F238E27FC236}">
                  <a16:creationId xmlns:a16="http://schemas.microsoft.com/office/drawing/2014/main" id="{1FE35EC3-849D-8306-0CBD-B201DAD95A09}"/>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F23288BC-BC97-7605-CD61-FA2F7CCEF899}"/>
              </a:ext>
            </a:extLst>
          </p:cNvPr>
          <p:cNvSpPr txBox="1"/>
          <p:nvPr/>
        </p:nvSpPr>
        <p:spPr>
          <a:xfrm>
            <a:off x="818268" y="1863603"/>
            <a:ext cx="10555464" cy="3130793"/>
          </a:xfrm>
          <a:prstGeom prst="rect">
            <a:avLst/>
          </a:prstGeom>
          <a:noFill/>
        </p:spPr>
        <p:txBody>
          <a:bodyPr wrap="square">
            <a:spAutoFit/>
          </a:bodyPr>
          <a:lstStyle/>
          <a:p>
            <a:pPr marR="0" lvl="0" algn="ctr">
              <a:lnSpc>
                <a:spcPct val="107000"/>
              </a:lnSpc>
              <a:spcBef>
                <a:spcPts val="0"/>
              </a:spcBef>
              <a:spcAft>
                <a:spcPts val="0"/>
              </a:spcAft>
            </a:pPr>
            <a:r>
              <a:rPr lang="en-US" sz="19900" b="1" kern="100" dirty="0">
                <a:effectLst/>
                <a:latin typeface="Arial" panose="020B0604020202020204" pitchFamily="34" charset="0"/>
                <a:ea typeface="Calibri" panose="020F0502020204030204" pitchFamily="34" charset="0"/>
              </a:rPr>
              <a:t>0</a:t>
            </a:r>
          </a:p>
        </p:txBody>
      </p:sp>
    </p:spTree>
    <p:extLst>
      <p:ext uri="{BB962C8B-B14F-4D97-AF65-F5344CB8AC3E}">
        <p14:creationId xmlns:p14="http://schemas.microsoft.com/office/powerpoint/2010/main" val="342053519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1758" y="1482251"/>
            <a:ext cx="8060242" cy="5352974"/>
          </a:xfrm>
          <a:prstGeom prst="rect">
            <a:avLst/>
          </a:prstGeom>
        </p:spPr>
      </p:pic>
      <p:sp>
        <p:nvSpPr>
          <p:cNvPr id="3" name="Rectangle 2"/>
          <p:cNvSpPr/>
          <p:nvPr/>
        </p:nvSpPr>
        <p:spPr>
          <a:xfrm>
            <a:off x="676657" y="0"/>
            <a:ext cx="11515344" cy="1482251"/>
          </a:xfrm>
          <a:prstGeom prst="rect">
            <a:avLst/>
          </a:prstGeom>
          <a:solidFill>
            <a:srgbClr val="D9F5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851647" y="135832"/>
            <a:ext cx="10663696" cy="12105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altLang="en-US" sz="23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Dr. Johnny Johnson  </a:t>
            </a:r>
            <a:r>
              <a:rPr kumimoji="0" lang="en-US" altLang="en-US" sz="23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				</a:t>
            </a:r>
            <a:endParaRPr kumimoji="0" lang="en-US" altLang="en-US" sz="23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altLang="en-US" sz="2150" b="1" i="0" u="none" strike="noStrike" kern="1200" cap="none" spc="0" normalizeH="0" baseline="0" noProof="0" dirty="0">
                <a:ln>
                  <a:noFill/>
                </a:ln>
                <a:solidFill>
                  <a:srgbClr val="452CAE"/>
                </a:solidFill>
                <a:effectLst/>
                <a:uLnTx/>
                <a:uFillTx/>
                <a:latin typeface="Arial" panose="020B0604020202020204" pitchFamily="34" charset="0"/>
                <a:ea typeface="+mn-ea"/>
                <a:cs typeface="Arial" panose="020B0604020202020204" pitchFamily="34" charset="0"/>
              </a:rPr>
              <a:t>E: </a:t>
            </a:r>
            <a:r>
              <a:rPr kumimoji="0" lang="en-US" altLang="en-US" sz="215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drjohnny@americanfluoridationsociety.org            </a:t>
            </a:r>
            <a:r>
              <a:rPr kumimoji="0" lang="en-US" alt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endParaRPr lang="en-US" altLang="en-US" sz="2150" b="1" dirty="0">
              <a:solidFill>
                <a:srgbClr val="452CA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altLang="en-US" sz="2150" b="1" i="0" u="none" strike="noStrike" kern="1200" cap="none" spc="0" normalizeH="0" baseline="0" noProof="0" dirty="0">
                <a:ln>
                  <a:noFill/>
                </a:ln>
                <a:solidFill>
                  <a:srgbClr val="452CAE"/>
                </a:solidFill>
                <a:effectLst/>
                <a:uLnTx/>
                <a:uFillTx/>
                <a:latin typeface="Arial" panose="020B0604020202020204" pitchFamily="34" charset="0"/>
                <a:ea typeface="+mn-ea"/>
                <a:cs typeface="Arial" panose="020B0604020202020204" pitchFamily="34" charset="0"/>
              </a:rPr>
              <a:t> </a:t>
            </a:r>
            <a:r>
              <a:rPr kumimoji="0" lang="en-US" altLang="en-US" sz="215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AmericanFluoridationSociety.org</a:t>
            </a:r>
          </a:p>
        </p:txBody>
      </p:sp>
      <p:grpSp>
        <p:nvGrpSpPr>
          <p:cNvPr id="6" name="Group 5"/>
          <p:cNvGrpSpPr/>
          <p:nvPr/>
        </p:nvGrpSpPr>
        <p:grpSpPr>
          <a:xfrm>
            <a:off x="519896" y="1958062"/>
            <a:ext cx="3251409" cy="3191154"/>
            <a:chOff x="449576" y="2024468"/>
            <a:chExt cx="3251409" cy="3191154"/>
          </a:xfrm>
        </p:grpSpPr>
        <p:sp>
          <p:nvSpPr>
            <p:cNvPr id="4" name="Rectangle 3"/>
            <p:cNvSpPr/>
            <p:nvPr/>
          </p:nvSpPr>
          <p:spPr>
            <a:xfrm>
              <a:off x="510084" y="2024468"/>
              <a:ext cx="3187091"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4000" b="1" spc="-50" dirty="0">
                  <a:solidFill>
                    <a:srgbClr val="452CAE"/>
                  </a:solidFill>
                  <a:latin typeface="Arial" panose="020B0604020202020204" pitchFamily="34" charset="0"/>
                  <a:cs typeface="Arial" panose="020B0604020202020204" pitchFamily="34" charset="0"/>
                </a:rPr>
                <a:t>Please keep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000" b="1" spc="-50" dirty="0">
                  <a:solidFill>
                    <a:srgbClr val="452CAE"/>
                  </a:solidFill>
                  <a:latin typeface="Arial" panose="020B0604020202020204" pitchFamily="34" charset="0"/>
                  <a:cs typeface="Arial" panose="020B0604020202020204" pitchFamily="34" charset="0"/>
                </a:rPr>
                <a:t>fluoridation</a:t>
              </a:r>
              <a:endParaRPr kumimoji="0" lang="en-US" altLang="en-US" sz="4000" b="1" i="0" u="none" strike="noStrike" kern="1200" cap="none" spc="-50" normalizeH="0" baseline="0" noProof="0" dirty="0">
                <a:ln>
                  <a:noFill/>
                </a:ln>
                <a:solidFill>
                  <a:srgbClr val="452CAE"/>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449576" y="3969127"/>
              <a:ext cx="3251409" cy="12464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Follow AFS on Facebook, on Twitter (@AFS_fluoride)</a:t>
              </a:r>
            </a:p>
          </p:txBody>
        </p:sp>
      </p:grpSp>
      <p:cxnSp>
        <p:nvCxnSpPr>
          <p:cNvPr id="10" name="Straight Connector 9"/>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1FB812F-34E3-C6AB-DBC1-F3BEE6182574}"/>
              </a:ext>
            </a:extLst>
          </p:cNvPr>
          <p:cNvGrpSpPr/>
          <p:nvPr/>
        </p:nvGrpSpPr>
        <p:grpSpPr>
          <a:xfrm>
            <a:off x="0" y="6053328"/>
            <a:ext cx="12192000" cy="804672"/>
            <a:chOff x="0" y="6053328"/>
            <a:chExt cx="12192000" cy="804672"/>
          </a:xfrm>
        </p:grpSpPr>
        <p:pic>
          <p:nvPicPr>
            <p:cNvPr id="8" name="Picture 7" descr="AFS_Logo_RGB">
              <a:extLst>
                <a:ext uri="{FF2B5EF4-FFF2-40B4-BE49-F238E27FC236}">
                  <a16:creationId xmlns:a16="http://schemas.microsoft.com/office/drawing/2014/main" id="{4A3AC3F2-448E-F1FA-3AC2-848D28BF95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9" name="Straight Connector 8">
              <a:extLst>
                <a:ext uri="{FF2B5EF4-FFF2-40B4-BE49-F238E27FC236}">
                  <a16:creationId xmlns:a16="http://schemas.microsoft.com/office/drawing/2014/main" id="{252F6FC4-BA03-14F6-4AC3-12E04D08D615}"/>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402887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16784B-F13E-3DB7-43AF-E8DC2F25941F}"/>
              </a:ext>
            </a:extLst>
          </p:cNvPr>
          <p:cNvSpPr>
            <a:spLocks noGrp="1"/>
          </p:cNvSpPr>
          <p:nvPr>
            <p:ph idx="1"/>
          </p:nvPr>
        </p:nvSpPr>
        <p:spPr>
          <a:xfrm>
            <a:off x="628129" y="1921460"/>
            <a:ext cx="10935742" cy="3897871"/>
          </a:xfrm>
        </p:spPr>
        <p:txBody>
          <a:bodyPr>
            <a:normAutofit fontScale="92500" lnSpcReduction="10000"/>
          </a:bodyPr>
          <a:lstStyle/>
          <a:p>
            <a:pPr>
              <a:lnSpc>
                <a:spcPct val="120000"/>
              </a:lnSpc>
            </a:pPr>
            <a:r>
              <a:rPr lang="en-US" dirty="0">
                <a:solidFill>
                  <a:schemeClr val="tx1">
                    <a:lumMod val="75000"/>
                    <a:lumOff val="25000"/>
                  </a:schemeClr>
                </a:solidFill>
                <a:latin typeface="Arial" panose="020B0604020202020204" pitchFamily="34" charset="0"/>
                <a:cs typeface="Arial" panose="020B0604020202020204" pitchFamily="34" charset="0"/>
              </a:rPr>
              <a:t>The </a:t>
            </a:r>
            <a:r>
              <a:rPr lang="en-US" b="1" dirty="0">
                <a:solidFill>
                  <a:schemeClr val="tx1">
                    <a:lumMod val="75000"/>
                    <a:lumOff val="25000"/>
                  </a:schemeClr>
                </a:solidFill>
                <a:latin typeface="Arial" panose="020B0604020202020204" pitchFamily="34" charset="0"/>
                <a:cs typeface="Arial" panose="020B0604020202020204" pitchFamily="34" charset="0"/>
              </a:rPr>
              <a:t>safety and effectiveness </a:t>
            </a:r>
            <a:r>
              <a:rPr lang="en-US" dirty="0">
                <a:solidFill>
                  <a:schemeClr val="tx1">
                    <a:lumMod val="75000"/>
                    <a:lumOff val="25000"/>
                  </a:schemeClr>
                </a:solidFill>
                <a:latin typeface="Arial" panose="020B0604020202020204" pitchFamily="34" charset="0"/>
                <a:cs typeface="Arial" panose="020B0604020202020204" pitchFamily="34" charset="0"/>
              </a:rPr>
              <a:t>of fluoride at levels used in community water fluoridation have been thoroughly reviewed by multinational scientific and public health organizations (U.S., Canada, Australia, New Zealand, Great Britain, and the World Health Organization) using evidence-based reviews and expert panels.</a:t>
            </a:r>
            <a:r>
              <a:rPr lang="en-US" sz="1600" dirty="0">
                <a:solidFill>
                  <a:schemeClr val="tx1">
                    <a:lumMod val="75000"/>
                    <a:lumOff val="25000"/>
                  </a:schemeClr>
                </a:solidFill>
                <a:latin typeface="Arial" panose="020B0604020202020204" pitchFamily="34" charset="0"/>
                <a:cs typeface="Arial" panose="020B0604020202020204" pitchFamily="34" charset="0"/>
              </a:rPr>
              <a:t> </a:t>
            </a:r>
          </a:p>
          <a:p>
            <a:endParaRPr lang="en-US" sz="100" dirty="0">
              <a:solidFill>
                <a:schemeClr val="tx1">
                  <a:lumMod val="75000"/>
                  <a:lumOff val="25000"/>
                </a:schemeClr>
              </a:solidFill>
              <a:latin typeface="Arial" panose="020B0604020202020204" pitchFamily="34" charset="0"/>
              <a:cs typeface="Arial" panose="020B0604020202020204" pitchFamily="34" charset="0"/>
            </a:endParaRPr>
          </a:p>
          <a:p>
            <a:pPr>
              <a:lnSpc>
                <a:spcPct val="120000"/>
              </a:lnSpc>
            </a:pPr>
            <a:r>
              <a:rPr lang="en-US" dirty="0">
                <a:solidFill>
                  <a:schemeClr val="tx1">
                    <a:lumMod val="75000"/>
                    <a:lumOff val="25000"/>
                  </a:schemeClr>
                </a:solidFill>
                <a:latin typeface="Arial" panose="020B0604020202020204" pitchFamily="34" charset="0"/>
                <a:cs typeface="Arial" panose="020B0604020202020204" pitchFamily="34" charset="0"/>
              </a:rPr>
              <a:t>These panels include scientists with expertise in various health and scientific disciplines, including medicine, biophysics, chemistry, toxicological pathology, oral health, and epidemiology.</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0162CD3D-C290-ADDB-3D1B-9C3BDC22554E}"/>
              </a:ext>
            </a:extLst>
          </p:cNvPr>
          <p:cNvGrpSpPr/>
          <p:nvPr/>
        </p:nvGrpSpPr>
        <p:grpSpPr>
          <a:xfrm>
            <a:off x="0" y="0"/>
            <a:ext cx="12192000" cy="833263"/>
            <a:chOff x="0" y="246888"/>
            <a:chExt cx="12192000" cy="833263"/>
          </a:xfrm>
        </p:grpSpPr>
        <p:sp>
          <p:nvSpPr>
            <p:cNvPr id="14" name="Rectangle 13">
              <a:extLst>
                <a:ext uri="{FF2B5EF4-FFF2-40B4-BE49-F238E27FC236}">
                  <a16:creationId xmlns:a16="http://schemas.microsoft.com/office/drawing/2014/main" id="{4660E4D0-022E-2207-5743-EA260A97060A}"/>
                </a:ext>
              </a:extLst>
            </p:cNvPr>
            <p:cNvSpPr/>
            <p:nvPr/>
          </p:nvSpPr>
          <p:spPr>
            <a:xfrm>
              <a:off x="0" y="246888"/>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C458512-6A24-B070-1191-143BD1442A89}"/>
                </a:ext>
              </a:extLst>
            </p:cNvPr>
            <p:cNvSpPr/>
            <p:nvPr/>
          </p:nvSpPr>
          <p:spPr>
            <a:xfrm>
              <a:off x="182879" y="310896"/>
              <a:ext cx="1136947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4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Benefits vs Risks of </a:t>
              </a:r>
              <a:r>
                <a:rPr lang="en-US" sz="4000" b="1" spc="-4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fluoridation</a:t>
              </a:r>
              <a:endPar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16" name="Group 15">
            <a:extLst>
              <a:ext uri="{FF2B5EF4-FFF2-40B4-BE49-F238E27FC236}">
                <a16:creationId xmlns:a16="http://schemas.microsoft.com/office/drawing/2014/main" id="{7DAD252D-AF8D-4105-1AF2-1A873B6D6823}"/>
              </a:ext>
            </a:extLst>
          </p:cNvPr>
          <p:cNvGrpSpPr/>
          <p:nvPr/>
        </p:nvGrpSpPr>
        <p:grpSpPr>
          <a:xfrm>
            <a:off x="0" y="6053328"/>
            <a:ext cx="12192000" cy="804672"/>
            <a:chOff x="0" y="6053328"/>
            <a:chExt cx="12192000" cy="804672"/>
          </a:xfrm>
        </p:grpSpPr>
        <p:pic>
          <p:nvPicPr>
            <p:cNvPr id="17" name="Picture 16" descr="AFS_Logo_RGB">
              <a:extLst>
                <a:ext uri="{FF2B5EF4-FFF2-40B4-BE49-F238E27FC236}">
                  <a16:creationId xmlns:a16="http://schemas.microsoft.com/office/drawing/2014/main" id="{650851A0-34B0-8711-E1F3-E799DABC63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18" name="Straight Connector 17">
              <a:extLst>
                <a:ext uri="{FF2B5EF4-FFF2-40B4-BE49-F238E27FC236}">
                  <a16:creationId xmlns:a16="http://schemas.microsoft.com/office/drawing/2014/main" id="{90CB0696-48C6-D86F-0B2B-2DD2829BF5E9}"/>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pic>
        <p:nvPicPr>
          <p:cNvPr id="21" name="Picture 8" descr="Mission, Role and Pledge | About | CDC">
            <a:extLst>
              <a:ext uri="{FF2B5EF4-FFF2-40B4-BE49-F238E27FC236}">
                <a16:creationId xmlns:a16="http://schemas.microsoft.com/office/drawing/2014/main" id="{4B22FF06-B898-1DE2-2746-D8622A66A8E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85" r="14154"/>
          <a:stretch/>
        </p:blipFill>
        <p:spPr bwMode="auto">
          <a:xfrm>
            <a:off x="10502900" y="955844"/>
            <a:ext cx="1295599" cy="90020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3F4B0C6-E32A-9D45-89CB-A52C9355B7E7}"/>
              </a:ext>
            </a:extLst>
          </p:cNvPr>
          <p:cNvSpPr/>
          <p:nvPr/>
        </p:nvSpPr>
        <p:spPr>
          <a:xfrm>
            <a:off x="3062796" y="6252488"/>
            <a:ext cx="7013359"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80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Sources: </a:t>
            </a: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CDC’s “Community water fluoridation faq’s” </a:t>
            </a: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hlinkClick r:id="rId4"/>
              </a:rPr>
              <a:t>webpage </a:t>
            </a: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accessed July 14, 2023)</a:t>
            </a:r>
          </a:p>
        </p:txBody>
      </p:sp>
    </p:spTree>
    <p:extLst>
      <p:ext uri="{BB962C8B-B14F-4D97-AF65-F5344CB8AC3E}">
        <p14:creationId xmlns:p14="http://schemas.microsoft.com/office/powerpoint/2010/main" val="103930466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16784B-F13E-3DB7-43AF-E8DC2F25941F}"/>
              </a:ext>
            </a:extLst>
          </p:cNvPr>
          <p:cNvSpPr>
            <a:spLocks noGrp="1"/>
          </p:cNvSpPr>
          <p:nvPr>
            <p:ph idx="1"/>
          </p:nvPr>
        </p:nvSpPr>
        <p:spPr>
          <a:xfrm>
            <a:off x="359931" y="2180496"/>
            <a:ext cx="10515600" cy="2874104"/>
          </a:xfrm>
        </p:spPr>
        <p:txBody>
          <a:bodyPr>
            <a:normAutofit/>
          </a:bodyPr>
          <a:lstStyle/>
          <a:p>
            <a:pPr lvl="0">
              <a:lnSpc>
                <a:spcPct val="100000"/>
              </a:lnSpc>
              <a:defRPr/>
            </a:pPr>
            <a:r>
              <a:rPr kumimoji="0" lang="en-US" b="1" i="0" u="none" strike="noStrike" kern="1200" cap="none" spc="0" normalizeH="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Experts</a:t>
            </a:r>
            <a:r>
              <a:rPr kumimoji="0" lang="en-US" b="0" i="0" u="none" strike="noStrike" kern="1200" cap="none" spc="0" normalizeH="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have weighed the findings and quality of available evidence and concluded that </a:t>
            </a:r>
            <a:r>
              <a:rPr kumimoji="0" lang="en-US" b="0" i="1" u="none" strike="noStrike" kern="1200" cap="none" spc="0" normalizeH="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there is </a:t>
            </a:r>
            <a:r>
              <a:rPr kumimoji="0" lang="en-US" b="1" i="1" u="none" strike="noStrike" kern="1200" cap="none" spc="0" normalizeH="0" noProof="0" dirty="0">
                <a:ln>
                  <a:noFill/>
                </a:ln>
                <a:solidFill>
                  <a:schemeClr val="tx1">
                    <a:lumMod val="75000"/>
                    <a:lumOff val="25000"/>
                  </a:schemeClr>
                </a:solidFill>
                <a:effectLst/>
                <a:highlight>
                  <a:srgbClr val="FFFF00"/>
                </a:highlight>
                <a:uLnTx/>
                <a:uFillTx/>
                <a:latin typeface="Arial" panose="020B0604020202020204" pitchFamily="34" charset="0"/>
                <a:ea typeface="+mn-ea"/>
                <a:cs typeface="Arial" panose="020B0604020202020204" pitchFamily="34" charset="0"/>
              </a:rPr>
              <a:t>no association</a:t>
            </a:r>
            <a:r>
              <a:rPr kumimoji="0" lang="en-US" b="0" i="1" u="none" strike="noStrike" kern="1200" cap="none" spc="0" normalizeH="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between water fluoridation and any unwanted health effects </a:t>
            </a:r>
            <a:r>
              <a:rPr kumimoji="0" lang="en-US" b="0" i="0" u="none" strike="noStrike" kern="1200" cap="none" spc="0" normalizeH="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other than dental </a:t>
            </a:r>
            <a:r>
              <a:rPr kumimoji="0" lang="en-US" b="0" i="0" u="none" strike="noStrike" kern="1200" cap="none" spc="0" normalizeH="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fluorosis, </a:t>
            </a:r>
            <a:r>
              <a:rPr lang="en-US" dirty="0">
                <a:latin typeface="Arial" panose="020B0604020202020204" pitchFamily="34" charset="0"/>
                <a:cs typeface="Arial" panose="020B0604020202020204" pitchFamily="34" charset="0"/>
              </a:rPr>
              <a:t>a condition that causes primarily cosmetic changes in the appearance of tooth enamel</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7DAD252D-AF8D-4105-1AF2-1A873B6D6823}"/>
              </a:ext>
            </a:extLst>
          </p:cNvPr>
          <p:cNvGrpSpPr/>
          <p:nvPr/>
        </p:nvGrpSpPr>
        <p:grpSpPr>
          <a:xfrm>
            <a:off x="0" y="6053328"/>
            <a:ext cx="12192000" cy="804672"/>
            <a:chOff x="0" y="6053328"/>
            <a:chExt cx="12192000" cy="804672"/>
          </a:xfrm>
        </p:grpSpPr>
        <p:pic>
          <p:nvPicPr>
            <p:cNvPr id="17" name="Picture 16" descr="AFS_Logo_RGB">
              <a:extLst>
                <a:ext uri="{FF2B5EF4-FFF2-40B4-BE49-F238E27FC236}">
                  <a16:creationId xmlns:a16="http://schemas.microsoft.com/office/drawing/2014/main" id="{650851A0-34B0-8711-E1F3-E799DABC63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18" name="Straight Connector 17">
              <a:extLst>
                <a:ext uri="{FF2B5EF4-FFF2-40B4-BE49-F238E27FC236}">
                  <a16:creationId xmlns:a16="http://schemas.microsoft.com/office/drawing/2014/main" id="{90CB0696-48C6-D86F-0B2B-2DD2829BF5E9}"/>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pic>
        <p:nvPicPr>
          <p:cNvPr id="4" name="Picture 8" descr="Mission, Role and Pledge | About | CDC">
            <a:extLst>
              <a:ext uri="{FF2B5EF4-FFF2-40B4-BE49-F238E27FC236}">
                <a16:creationId xmlns:a16="http://schemas.microsoft.com/office/drawing/2014/main" id="{14B7DCA7-0628-DB3D-4861-D237FEB905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85" r="14154"/>
          <a:stretch/>
        </p:blipFill>
        <p:spPr bwMode="auto">
          <a:xfrm>
            <a:off x="10502900" y="955844"/>
            <a:ext cx="1295599" cy="9002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646D3A5-F213-BE61-4EEA-134AE73D0DE9}"/>
              </a:ext>
            </a:extLst>
          </p:cNvPr>
          <p:cNvSpPr/>
          <p:nvPr/>
        </p:nvSpPr>
        <p:spPr>
          <a:xfrm>
            <a:off x="3062796" y="6252488"/>
            <a:ext cx="7013359"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80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Sources: </a:t>
            </a: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CDC’s “Community water fluoridation faq’s” </a:t>
            </a: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hlinkClick r:id="rId4"/>
              </a:rPr>
              <a:t>web page </a:t>
            </a:r>
            <a:r>
              <a:rPr kumimoji="0" lang="en-US"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accessed July 14, 2023)</a:t>
            </a:r>
          </a:p>
        </p:txBody>
      </p:sp>
      <p:grpSp>
        <p:nvGrpSpPr>
          <p:cNvPr id="2" name="Group 1">
            <a:extLst>
              <a:ext uri="{FF2B5EF4-FFF2-40B4-BE49-F238E27FC236}">
                <a16:creationId xmlns:a16="http://schemas.microsoft.com/office/drawing/2014/main" id="{B33D9801-94ED-BEC4-FEB9-FF4F7B95EE9C}"/>
              </a:ext>
            </a:extLst>
          </p:cNvPr>
          <p:cNvGrpSpPr/>
          <p:nvPr/>
        </p:nvGrpSpPr>
        <p:grpSpPr>
          <a:xfrm>
            <a:off x="0" y="0"/>
            <a:ext cx="12192000" cy="833263"/>
            <a:chOff x="0" y="246888"/>
            <a:chExt cx="12192000" cy="833263"/>
          </a:xfrm>
        </p:grpSpPr>
        <p:sp>
          <p:nvSpPr>
            <p:cNvPr id="5" name="Rectangle 4">
              <a:extLst>
                <a:ext uri="{FF2B5EF4-FFF2-40B4-BE49-F238E27FC236}">
                  <a16:creationId xmlns:a16="http://schemas.microsoft.com/office/drawing/2014/main" id="{F6F93CED-9D23-8BF9-025E-39D993F34B5F}"/>
                </a:ext>
              </a:extLst>
            </p:cNvPr>
            <p:cNvSpPr/>
            <p:nvPr/>
          </p:nvSpPr>
          <p:spPr>
            <a:xfrm>
              <a:off x="0" y="246888"/>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2D99091-409C-1D6B-1219-7388AEA99C7D}"/>
                </a:ext>
              </a:extLst>
            </p:cNvPr>
            <p:cNvSpPr/>
            <p:nvPr/>
          </p:nvSpPr>
          <p:spPr>
            <a:xfrm>
              <a:off x="182879" y="310896"/>
              <a:ext cx="1136947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4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Benefits vs Risks of </a:t>
              </a:r>
              <a:r>
                <a:rPr lang="en-US" sz="4000" b="1" spc="-4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fluoridation</a:t>
              </a:r>
              <a:endPar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9433989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444333" y="2062457"/>
            <a:ext cx="2784763"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4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Which would you rather have?</a:t>
            </a:r>
          </a:p>
        </p:txBody>
      </p:sp>
      <p:grpSp>
        <p:nvGrpSpPr>
          <p:cNvPr id="3" name="Group 2"/>
          <p:cNvGrpSpPr/>
          <p:nvPr/>
        </p:nvGrpSpPr>
        <p:grpSpPr>
          <a:xfrm>
            <a:off x="3588974" y="1213452"/>
            <a:ext cx="7632361" cy="4684428"/>
            <a:chOff x="3588974" y="1213452"/>
            <a:chExt cx="7632361" cy="4684428"/>
          </a:xfrm>
        </p:grpSpPr>
        <p:sp>
          <p:nvSpPr>
            <p:cNvPr id="2" name="Rectangle 1"/>
            <p:cNvSpPr/>
            <p:nvPr/>
          </p:nvSpPr>
          <p:spPr>
            <a:xfrm>
              <a:off x="3588974" y="1213452"/>
              <a:ext cx="7632361" cy="4610017"/>
            </a:xfrm>
            <a:prstGeom prst="rect">
              <a:avLst/>
            </a:prstGeom>
            <a:solidFill>
              <a:schemeClr val="bg1"/>
            </a:solidFill>
            <a:ln w="6350">
              <a:solidFill>
                <a:schemeClr val="bg1">
                  <a:lumMod val="65000"/>
                </a:schemeClr>
              </a:solidFill>
            </a:ln>
            <a:effectLst>
              <a:outerShdw blurRad="63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3706556" y="1358745"/>
              <a:ext cx="7356705" cy="830997"/>
            </a:xfrm>
            <a:prstGeom prst="rect">
              <a:avLst/>
            </a:prstGeom>
            <a:solidFill>
              <a:srgbClr val="B9EDFF"/>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you spot the teeth with cavities?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Mild dental fluorosis?</a:t>
              </a:r>
            </a:p>
          </p:txBody>
        </p:sp>
        <p:pic>
          <p:nvPicPr>
            <p:cNvPr id="29" name="Dental Caries 2" descr="Dental Caries 2"/>
            <p:cNvPicPr>
              <a:picLocks noChangeAspect="1"/>
            </p:cNvPicPr>
            <p:nvPr/>
          </p:nvPicPr>
          <p:blipFill>
            <a:blip r:embed="rId2" cstate="print"/>
            <a:stretch>
              <a:fillRect/>
            </a:stretch>
          </p:blipFill>
          <p:spPr>
            <a:xfrm>
              <a:off x="3726806" y="2585824"/>
              <a:ext cx="3187578" cy="1568690"/>
            </a:xfrm>
            <a:prstGeom prst="rect">
              <a:avLst/>
            </a:prstGeom>
          </p:spPr>
        </p:pic>
        <p:pic>
          <p:nvPicPr>
            <p:cNvPr id="30" name="Dental Caries 3" descr="Dental Caries 3"/>
            <p:cNvPicPr>
              <a:picLocks noChangeAspect="1"/>
            </p:cNvPicPr>
            <p:nvPr/>
          </p:nvPicPr>
          <p:blipFill>
            <a:blip r:embed="rId3" cstate="print"/>
            <a:stretch>
              <a:fillRect/>
            </a:stretch>
          </p:blipFill>
          <p:spPr>
            <a:xfrm>
              <a:off x="3726806" y="4330579"/>
              <a:ext cx="3184756" cy="1567301"/>
            </a:xfrm>
            <a:prstGeom prst="rect">
              <a:avLst/>
            </a:prstGeom>
          </p:spPr>
        </p:pic>
        <p:pic>
          <p:nvPicPr>
            <p:cNvPr id="50" name="Picture 49" descr="Fluorosis - ADA_Photo 1.jpg"/>
            <p:cNvPicPr>
              <a:picLocks noChangeAspect="1"/>
            </p:cNvPicPr>
            <p:nvPr/>
          </p:nvPicPr>
          <p:blipFill>
            <a:blip r:embed="rId4" cstate="print"/>
            <a:srcRect l="4065" t="4245" b="39202"/>
            <a:stretch>
              <a:fillRect/>
            </a:stretch>
          </p:blipFill>
          <p:spPr>
            <a:xfrm>
              <a:off x="7869303" y="2660541"/>
              <a:ext cx="3214208" cy="1421068"/>
            </a:xfrm>
            <a:prstGeom prst="rect">
              <a:avLst/>
            </a:prstGeom>
          </p:spPr>
        </p:pic>
        <p:pic>
          <p:nvPicPr>
            <p:cNvPr id="53" name="Picture 52" descr="Fluorosis - ADA_Photo 3.jpg"/>
            <p:cNvPicPr>
              <a:picLocks noChangeAspect="1"/>
            </p:cNvPicPr>
            <p:nvPr/>
          </p:nvPicPr>
          <p:blipFill>
            <a:blip r:embed="rId5" cstate="print"/>
            <a:srcRect t="2998" b="36948"/>
            <a:stretch>
              <a:fillRect/>
            </a:stretch>
          </p:blipFill>
          <p:spPr>
            <a:xfrm>
              <a:off x="7869303" y="4394941"/>
              <a:ext cx="3193958" cy="1438579"/>
            </a:xfrm>
            <a:prstGeom prst="rect">
              <a:avLst/>
            </a:prstGeom>
          </p:spPr>
        </p:pic>
      </p:grpSp>
      <p:grpSp>
        <p:nvGrpSpPr>
          <p:cNvPr id="12" name="Group 11"/>
          <p:cNvGrpSpPr/>
          <p:nvPr/>
        </p:nvGrpSpPr>
        <p:grpSpPr>
          <a:xfrm>
            <a:off x="0" y="0"/>
            <a:ext cx="12192000" cy="833263"/>
            <a:chOff x="0" y="274320"/>
            <a:chExt cx="12192000" cy="833263"/>
          </a:xfrm>
        </p:grpSpPr>
        <p:sp>
          <p:nvSpPr>
            <p:cNvPr id="13" name="Rectangle 12"/>
            <p:cNvSpPr/>
            <p:nvPr/>
          </p:nvSpPr>
          <p:spPr>
            <a:xfrm>
              <a:off x="0" y="274320"/>
              <a:ext cx="12192000" cy="833263"/>
            </a:xfrm>
            <a:prstGeom prst="rect">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p:cNvSpPr/>
            <p:nvPr/>
          </p:nvSpPr>
          <p:spPr>
            <a:xfrm>
              <a:off x="182879" y="329184"/>
              <a:ext cx="1136947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4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Critics distort the facts about dental fluorosis</a:t>
              </a:r>
              <a:r>
                <a:rPr kumimoji="0" lang="en-US" altLang="en-US" sz="4000" b="1" i="0" u="none" strike="noStrike" kern="1200" cap="none" spc="-40" normalizeH="0" baseline="3000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grpSp>
        <p:nvGrpSpPr>
          <p:cNvPr id="19" name="Group 18"/>
          <p:cNvGrpSpPr/>
          <p:nvPr/>
        </p:nvGrpSpPr>
        <p:grpSpPr>
          <a:xfrm>
            <a:off x="0" y="6035040"/>
            <a:ext cx="12192000" cy="804672"/>
            <a:chOff x="0" y="6053328"/>
            <a:chExt cx="12192000" cy="804672"/>
          </a:xfrm>
        </p:grpSpPr>
        <p:pic>
          <p:nvPicPr>
            <p:cNvPr id="20" name="Picture 19" descr="AFS_Logo_RGB"/>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21" name="Straight Connector 20"/>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BA18D660-38F9-84C3-4F51-A1F2D4AADF55}"/>
              </a:ext>
            </a:extLst>
          </p:cNvPr>
          <p:cNvSpPr txBox="1"/>
          <p:nvPr/>
        </p:nvSpPr>
        <p:spPr>
          <a:xfrm>
            <a:off x="8013940" y="6381115"/>
            <a:ext cx="335567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(Photos used with permission Dr. Jay Kumar)</a:t>
            </a:r>
          </a:p>
        </p:txBody>
      </p:sp>
    </p:spTree>
    <p:extLst>
      <p:ext uri="{BB962C8B-B14F-4D97-AF65-F5344CB8AC3E}">
        <p14:creationId xmlns:p14="http://schemas.microsoft.com/office/powerpoint/2010/main" val="114815435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DA58DF7-5982-463A-9123-CC76BB187B08}"/>
              </a:ext>
            </a:extLst>
          </p:cNvPr>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8E335A7-EF86-4B6A-BF56-1E4B55D4E538}"/>
              </a:ext>
            </a:extLst>
          </p:cNvPr>
          <p:cNvSpPr txBox="1"/>
          <p:nvPr/>
        </p:nvSpPr>
        <p:spPr>
          <a:xfrm>
            <a:off x="3374467" y="6504507"/>
            <a:ext cx="5023809" cy="2077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75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Source: </a:t>
            </a: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Centers for Disease Control and Prevention, “Community Water Fluoridation”</a:t>
            </a: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hlinkClick r:id="rId2"/>
              </a:rPr>
              <a:t> web page</a:t>
            </a: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July 25, 2023.) </a:t>
            </a:r>
          </a:p>
        </p:txBody>
      </p:sp>
      <p:sp>
        <p:nvSpPr>
          <p:cNvPr id="20" name="Rectangle 19">
            <a:extLst>
              <a:ext uri="{FF2B5EF4-FFF2-40B4-BE49-F238E27FC236}">
                <a16:creationId xmlns:a16="http://schemas.microsoft.com/office/drawing/2014/main" id="{B02CB7A9-03E8-437F-9FCD-FB51E872190C}"/>
              </a:ext>
            </a:extLst>
          </p:cNvPr>
          <p:cNvSpPr/>
          <p:nvPr/>
        </p:nvSpPr>
        <p:spPr>
          <a:xfrm>
            <a:off x="182878" y="64008"/>
            <a:ext cx="1158891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Both forms of fluoride are needed</a:t>
            </a:r>
            <a:endParaRPr kumimoji="0" lang="en-US" sz="4000" b="0"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C6F855ED-650F-5369-F681-CE700B676ABE}"/>
              </a:ext>
            </a:extLst>
          </p:cNvPr>
          <p:cNvGrpSpPr/>
          <p:nvPr/>
        </p:nvGrpSpPr>
        <p:grpSpPr>
          <a:xfrm>
            <a:off x="1001357" y="2325176"/>
            <a:ext cx="10189286" cy="2841290"/>
            <a:chOff x="1001357" y="2447883"/>
            <a:chExt cx="10189286" cy="2841290"/>
          </a:xfrm>
        </p:grpSpPr>
        <p:sp>
          <p:nvSpPr>
            <p:cNvPr id="18" name="Rectangle: Rounded Corners 17">
              <a:extLst>
                <a:ext uri="{FF2B5EF4-FFF2-40B4-BE49-F238E27FC236}">
                  <a16:creationId xmlns:a16="http://schemas.microsoft.com/office/drawing/2014/main" id="{673A32B2-7937-A598-8289-B19486C85C80}"/>
                </a:ext>
              </a:extLst>
            </p:cNvPr>
            <p:cNvSpPr/>
            <p:nvPr/>
          </p:nvSpPr>
          <p:spPr>
            <a:xfrm>
              <a:off x="1001357" y="2447883"/>
              <a:ext cx="10189286" cy="2841290"/>
            </a:xfrm>
            <a:prstGeom prst="round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8DCA60B9-2B58-A909-098D-2B6FC209CB6B}"/>
                </a:ext>
              </a:extLst>
            </p:cNvPr>
            <p:cNvGrpSpPr/>
            <p:nvPr/>
          </p:nvGrpSpPr>
          <p:grpSpPr>
            <a:xfrm>
              <a:off x="1219199" y="2798684"/>
              <a:ext cx="9744635" cy="2253312"/>
              <a:chOff x="1331795" y="3159037"/>
              <a:chExt cx="9010751" cy="1959202"/>
            </a:xfrm>
          </p:grpSpPr>
          <p:pic>
            <p:nvPicPr>
              <p:cNvPr id="3" name="Picture 2">
                <a:extLst>
                  <a:ext uri="{FF2B5EF4-FFF2-40B4-BE49-F238E27FC236}">
                    <a16:creationId xmlns:a16="http://schemas.microsoft.com/office/drawing/2014/main" id="{106A4B6F-0FFE-A780-E9E4-B36553D8C04D}"/>
                  </a:ext>
                </a:extLst>
              </p:cNvPr>
              <p:cNvPicPr>
                <a:picLocks noChangeAspect="1"/>
              </p:cNvPicPr>
              <p:nvPr/>
            </p:nvPicPr>
            <p:blipFill rotWithShape="1">
              <a:blip r:embed="rId3">
                <a:extLst>
                  <a:ext uri="{28A0092B-C50C-407E-A947-70E740481C1C}">
                    <a14:useLocalDpi xmlns:a14="http://schemas.microsoft.com/office/drawing/2010/main" val="0"/>
                  </a:ext>
                </a:extLst>
              </a:blip>
              <a:srcRect l="7416" t="73834" r="19132" b="7279"/>
              <a:stretch/>
            </p:blipFill>
            <p:spPr>
              <a:xfrm>
                <a:off x="1331795" y="3765542"/>
                <a:ext cx="9010751" cy="1352697"/>
              </a:xfrm>
              <a:prstGeom prst="rect">
                <a:avLst/>
              </a:prstGeom>
            </p:spPr>
          </p:pic>
          <p:pic>
            <p:nvPicPr>
              <p:cNvPr id="4" name="Picture 3">
                <a:extLst>
                  <a:ext uri="{FF2B5EF4-FFF2-40B4-BE49-F238E27FC236}">
                    <a16:creationId xmlns:a16="http://schemas.microsoft.com/office/drawing/2014/main" id="{C28088CB-ABDE-8AB7-FA8F-7C7E93D93DE2}"/>
                  </a:ext>
                </a:extLst>
              </p:cNvPr>
              <p:cNvPicPr>
                <a:picLocks noChangeAspect="1"/>
              </p:cNvPicPr>
              <p:nvPr/>
            </p:nvPicPr>
            <p:blipFill>
              <a:blip r:embed="rId4"/>
              <a:stretch>
                <a:fillRect/>
              </a:stretch>
            </p:blipFill>
            <p:spPr>
              <a:xfrm>
                <a:off x="1453894" y="3159037"/>
                <a:ext cx="4341424" cy="472996"/>
              </a:xfrm>
              <a:prstGeom prst="rect">
                <a:avLst/>
              </a:prstGeom>
            </p:spPr>
          </p:pic>
          <p:cxnSp>
            <p:nvCxnSpPr>
              <p:cNvPr id="6" name="Straight Connector 5">
                <a:extLst>
                  <a:ext uri="{FF2B5EF4-FFF2-40B4-BE49-F238E27FC236}">
                    <a16:creationId xmlns:a16="http://schemas.microsoft.com/office/drawing/2014/main" id="{7DEAC366-C898-7B37-2F04-E1B60AD997A8}"/>
                  </a:ext>
                </a:extLst>
              </p:cNvPr>
              <p:cNvCxnSpPr>
                <a:cxnSpLocks/>
              </p:cNvCxnSpPr>
              <p:nvPr/>
            </p:nvCxnSpPr>
            <p:spPr>
              <a:xfrm>
                <a:off x="1453894" y="4017664"/>
                <a:ext cx="7192804"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D1B767AA-7432-FEB9-489E-2772AAFA37D5}"/>
              </a:ext>
            </a:extLst>
          </p:cNvPr>
          <p:cNvGrpSpPr/>
          <p:nvPr/>
        </p:nvGrpSpPr>
        <p:grpSpPr>
          <a:xfrm>
            <a:off x="2373572" y="1380744"/>
            <a:ext cx="7345365" cy="1104401"/>
            <a:chOff x="2373572" y="1343482"/>
            <a:chExt cx="7345365" cy="1104401"/>
          </a:xfrm>
        </p:grpSpPr>
        <p:sp>
          <p:nvSpPr>
            <p:cNvPr id="15" name="Rectangle 14">
              <a:extLst>
                <a:ext uri="{FF2B5EF4-FFF2-40B4-BE49-F238E27FC236}">
                  <a16:creationId xmlns:a16="http://schemas.microsoft.com/office/drawing/2014/main" id="{DADDC12C-B97F-AFFC-6BD2-B4A1A10CDD30}"/>
                </a:ext>
              </a:extLst>
            </p:cNvPr>
            <p:cNvSpPr/>
            <p:nvPr/>
          </p:nvSpPr>
          <p:spPr>
            <a:xfrm>
              <a:off x="2537012" y="1343482"/>
              <a:ext cx="7181925" cy="1104401"/>
            </a:xfrm>
            <a:prstGeom prst="rect">
              <a:avLst/>
            </a:prstGeom>
            <a:solidFill>
              <a:srgbClr val="C1EFFF"/>
            </a:solidFill>
            <a:ln w="9525">
              <a:solidFill>
                <a:schemeClr val="bg1">
                  <a:lumMod val="50000"/>
                </a:schemeClr>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AE55D83-B462-C48D-DBEC-1DA6007BD89F}"/>
                </a:ext>
              </a:extLst>
            </p:cNvPr>
            <p:cNvSpPr/>
            <p:nvPr/>
          </p:nvSpPr>
          <p:spPr>
            <a:xfrm>
              <a:off x="2373572" y="1405589"/>
              <a:ext cx="7345365"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900"/>
                </a:spcAft>
                <a:buClr>
                  <a:prstClr val="white">
                    <a:lumMod val="50000"/>
                  </a:prstClr>
                </a:buClr>
                <a:buSzTx/>
                <a:buFontTx/>
                <a:buNone/>
                <a:tabLst/>
                <a:defRPr/>
              </a:pPr>
              <a:r>
                <a:rPr kumimoji="0" lang="en-US" sz="2800" b="1" i="0" u="none" strike="noStrike" kern="1200" cap="none" spc="-4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“If I’m using fluoride toothpaste, do I still need to drink fluoridated water?</a:t>
              </a:r>
            </a:p>
          </p:txBody>
        </p:sp>
      </p:grpSp>
      <p:grpSp>
        <p:nvGrpSpPr>
          <p:cNvPr id="2" name="Group 1">
            <a:extLst>
              <a:ext uri="{FF2B5EF4-FFF2-40B4-BE49-F238E27FC236}">
                <a16:creationId xmlns:a16="http://schemas.microsoft.com/office/drawing/2014/main" id="{4D8D73A5-90C1-4CA8-CD7E-1CDFD9F296EB}"/>
              </a:ext>
            </a:extLst>
          </p:cNvPr>
          <p:cNvGrpSpPr/>
          <p:nvPr/>
        </p:nvGrpSpPr>
        <p:grpSpPr>
          <a:xfrm>
            <a:off x="0" y="6053328"/>
            <a:ext cx="12192000" cy="804672"/>
            <a:chOff x="0" y="6053328"/>
            <a:chExt cx="12192000" cy="804672"/>
          </a:xfrm>
        </p:grpSpPr>
        <p:pic>
          <p:nvPicPr>
            <p:cNvPr id="5" name="Picture 4" descr="AFS_Logo_RGB">
              <a:extLst>
                <a:ext uri="{FF2B5EF4-FFF2-40B4-BE49-F238E27FC236}">
                  <a16:creationId xmlns:a16="http://schemas.microsoft.com/office/drawing/2014/main" id="{B365CA5A-12D6-B944-0B69-890914762E9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7" name="Straight Connector 6">
              <a:extLst>
                <a:ext uri="{FF2B5EF4-FFF2-40B4-BE49-F238E27FC236}">
                  <a16:creationId xmlns:a16="http://schemas.microsoft.com/office/drawing/2014/main" id="{1FE35EC3-849D-8306-0CBD-B201DAD95A09}"/>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626275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245"/>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B11ABF90-04E3-4204-99B7-36BED5CF460D}"/>
              </a:ext>
            </a:extLst>
          </p:cNvPr>
          <p:cNvSpPr/>
          <p:nvPr/>
        </p:nvSpPr>
        <p:spPr>
          <a:xfrm>
            <a:off x="182879" y="64008"/>
            <a:ext cx="1122919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8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The National Academies of Sciences weighs in</a:t>
            </a:r>
            <a:endParaRPr kumimoji="0" lang="en-US" altLang="en-US" sz="3800" b="0" i="0" u="none" strike="noStrike" kern="1200" cap="none" spc="-8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EA3DECF-5723-4700-B67D-70693BDA81E0}"/>
              </a:ext>
            </a:extLst>
          </p:cNvPr>
          <p:cNvSpPr txBox="1"/>
          <p:nvPr/>
        </p:nvSpPr>
        <p:spPr>
          <a:xfrm>
            <a:off x="5184476" y="1420666"/>
            <a:ext cx="6702724" cy="421653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prstClr val="white">
                  <a:lumMod val="50000"/>
                </a:prstClr>
              </a:buClr>
              <a:buSzTx/>
              <a:buFont typeface="Wingdings" panose="05000000000000000000" pitchFamily="2" charset="2"/>
              <a:buChar char="§"/>
              <a:tabLst/>
              <a:defRPr/>
            </a:pPr>
            <a:r>
              <a:rPr kumimoji="0" lang="en-US" sz="2400" b="0" i="0" u="none" strike="noStrike" kern="1200" cap="none" spc="-5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 National Academies was asked to peer-review a report that described fluoride as harmful to cognitive development (IQs).</a:t>
            </a:r>
          </a:p>
          <a:p>
            <a:pPr marL="457200" marR="0" lvl="0" indent="-457200" algn="l" defTabSz="914400" rtl="0" eaLnBrk="1" fontAlgn="auto" latinLnBrk="0" hangingPunct="1">
              <a:lnSpc>
                <a:spcPct val="100000"/>
              </a:lnSpc>
              <a:spcBef>
                <a:spcPts val="0"/>
              </a:spcBef>
              <a:spcAft>
                <a:spcPts val="0"/>
              </a:spcAft>
              <a:buClr>
                <a:prstClr val="white">
                  <a:lumMod val="50000"/>
                </a:prstClr>
              </a:buClr>
              <a:buSzTx/>
              <a:buFont typeface="Wingdings" panose="05000000000000000000" pitchFamily="2" charset="2"/>
              <a:buChar char="§"/>
              <a:tabLst/>
              <a:defRPr/>
            </a:pPr>
            <a:endParaRPr kumimoji="0" lang="en-US" sz="1400" b="0" i="0" u="none" strike="noStrike" kern="1200" cap="none" spc="-5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
                <a:prstClr val="white">
                  <a:lumMod val="50000"/>
                </a:prstClr>
              </a:buClr>
              <a:buSzTx/>
              <a:buFont typeface="Wingdings" panose="05000000000000000000" pitchFamily="2" charset="2"/>
              <a:buChar char="§"/>
              <a:tabLst/>
              <a:defRPr/>
            </a:pPr>
            <a:r>
              <a:rPr kumimoji="0" lang="en-US" sz="2400" b="0" i="0" u="none" strike="noStrike" kern="1200" cap="none" spc="-5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 </a:t>
            </a:r>
            <a:r>
              <a:rPr kumimoji="0" lang="en-US" sz="2400" b="0" i="0" u="none" strike="noStrike" kern="1200" cap="none" spc="-4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National Academies gave it a negative review and said the findings do not apply to </a:t>
            </a:r>
            <a:r>
              <a:rPr kumimoji="0" lang="en-US" sz="2400" b="1" i="0" u="none" strike="noStrike" kern="1200" cap="none" spc="-4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low fluoride exposures</a:t>
            </a:r>
            <a:r>
              <a:rPr kumimoji="0" lang="en-US" sz="2400" b="0" i="0" u="none" strike="noStrike" kern="1200" cap="none" spc="-4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such as those “typically associated with drinking-water fluoridation.”</a:t>
            </a:r>
          </a:p>
          <a:p>
            <a:pPr marL="457200" marR="0" lvl="0" indent="-457200" algn="l" defTabSz="914400" rtl="0" eaLnBrk="1" fontAlgn="auto" latinLnBrk="0" hangingPunct="1">
              <a:lnSpc>
                <a:spcPct val="100000"/>
              </a:lnSpc>
              <a:spcBef>
                <a:spcPts val="0"/>
              </a:spcBef>
              <a:spcAft>
                <a:spcPts val="0"/>
              </a:spcAft>
              <a:buClr>
                <a:prstClr val="white">
                  <a:lumMod val="50000"/>
                </a:prstClr>
              </a:buClr>
              <a:buSzTx/>
              <a:buFont typeface="Wingdings" panose="05000000000000000000" pitchFamily="2" charset="2"/>
              <a:buChar char="§"/>
              <a:tabLst/>
              <a:defRPr/>
            </a:pPr>
            <a:endParaRPr kumimoji="0" lang="en-US" sz="1400" b="0" i="0" u="none" strike="noStrike" kern="1200" cap="none" spc="-4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
                <a:prstClr val="white">
                  <a:lumMod val="50000"/>
                </a:prstClr>
              </a:buClr>
              <a:buSzTx/>
              <a:buFont typeface="Wingdings" panose="05000000000000000000" pitchFamily="2" charset="2"/>
              <a:buChar char="§"/>
              <a:tabLst/>
              <a:defRPr/>
            </a:pPr>
            <a:r>
              <a:rPr kumimoji="0" lang="en-US" sz="2400" b="0" i="0" u="none" strike="noStrike" kern="1200" cap="none" spc="-40" normalizeH="0" baseline="0" noProof="0" dirty="0">
                <a:ln>
                  <a:noFill/>
                </a:ln>
                <a:solidFill>
                  <a:prstClr val="black">
                    <a:lumMod val="65000"/>
                    <a:lumOff val="35000"/>
                  </a:prstClr>
                </a:solidFill>
                <a:effectLst/>
                <a:highlight>
                  <a:srgbClr val="FFFF00"/>
                </a:highlight>
                <a:uLnTx/>
                <a:uFillTx/>
                <a:latin typeface="Arial" panose="020B0604020202020204" pitchFamily="34" charset="0"/>
                <a:ea typeface="+mn-ea"/>
                <a:cs typeface="Arial" panose="020B0604020202020204" pitchFamily="34" charset="0"/>
              </a:rPr>
              <a:t>Fluoride at levels in water fluoridation (0.7 ppm) and below 1.5 ppm = </a:t>
            </a:r>
            <a:r>
              <a:rPr kumimoji="0" lang="en-US" sz="2400" b="1" i="0" u="none" strike="noStrike" kern="1200" cap="none" spc="-40" normalizeH="0" baseline="0" noProof="0" dirty="0">
                <a:ln>
                  <a:noFill/>
                </a:ln>
                <a:solidFill>
                  <a:prstClr val="black">
                    <a:lumMod val="65000"/>
                    <a:lumOff val="35000"/>
                  </a:prstClr>
                </a:solidFill>
                <a:effectLst/>
                <a:highlight>
                  <a:srgbClr val="FFFF00"/>
                </a:highlight>
                <a:uLnTx/>
                <a:uFillTx/>
                <a:latin typeface="Arial" panose="020B0604020202020204" pitchFamily="34" charset="0"/>
                <a:ea typeface="+mn-ea"/>
                <a:cs typeface="Arial" panose="020B0604020202020204" pitchFamily="34" charset="0"/>
              </a:rPr>
              <a:t>no IQ changes</a:t>
            </a:r>
          </a:p>
        </p:txBody>
      </p:sp>
      <p:cxnSp>
        <p:nvCxnSpPr>
          <p:cNvPr id="18" name="Straight Connector 17">
            <a:extLst>
              <a:ext uri="{FF2B5EF4-FFF2-40B4-BE49-F238E27FC236}">
                <a16:creationId xmlns:a16="http://schemas.microsoft.com/office/drawing/2014/main" id="{2B861D47-EC18-4B2A-B670-47CB0BA61DFC}"/>
              </a:ext>
            </a:extLst>
          </p:cNvPr>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06CA70C-59B6-4ADB-A965-081A701823E4}"/>
              </a:ext>
            </a:extLst>
          </p:cNvPr>
          <p:cNvSpPr txBox="1"/>
          <p:nvPr/>
        </p:nvSpPr>
        <p:spPr>
          <a:xfrm>
            <a:off x="2743200" y="6307797"/>
            <a:ext cx="6391835"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75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Source: </a:t>
            </a: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National Academies of Sciences, Engineering &amp; Medicine. Review of the Revised NTP Monograph on the Systematic Review of Fluoride Exposure and Neurodevelopmental and Cognitive Health Effects: A Letter Report, Feb 2021; the hazard classification was </a:t>
            </a: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hlinkClick r:id="rId2"/>
              </a:rPr>
              <a:t>removed </a:t>
            </a:r>
            <a:r>
              <a:rPr kumimoji="0" lang="en-US" sz="75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in March, 2023)</a:t>
            </a:r>
          </a:p>
        </p:txBody>
      </p:sp>
      <p:pic>
        <p:nvPicPr>
          <p:cNvPr id="3" name="Picture 2">
            <a:extLst>
              <a:ext uri="{FF2B5EF4-FFF2-40B4-BE49-F238E27FC236}">
                <a16:creationId xmlns:a16="http://schemas.microsoft.com/office/drawing/2014/main" id="{94A8868C-433F-C73F-63B7-7A1D74CEF4D4}"/>
              </a:ext>
            </a:extLst>
          </p:cNvPr>
          <p:cNvPicPr>
            <a:picLocks noChangeAspect="1"/>
          </p:cNvPicPr>
          <p:nvPr/>
        </p:nvPicPr>
        <p:blipFill>
          <a:blip r:embed="rId3"/>
          <a:stretch>
            <a:fillRect/>
          </a:stretch>
        </p:blipFill>
        <p:spPr>
          <a:xfrm>
            <a:off x="304800" y="1281771"/>
            <a:ext cx="4492638" cy="3110882"/>
          </a:xfrm>
          <a:prstGeom prst="rect">
            <a:avLst/>
          </a:prstGeom>
        </p:spPr>
      </p:pic>
      <p:sp>
        <p:nvSpPr>
          <p:cNvPr id="7" name="TextBox 6">
            <a:extLst>
              <a:ext uri="{FF2B5EF4-FFF2-40B4-BE49-F238E27FC236}">
                <a16:creationId xmlns:a16="http://schemas.microsoft.com/office/drawing/2014/main" id="{BDAFC5B4-0126-3BFB-BD8D-406203F53781}"/>
              </a:ext>
            </a:extLst>
          </p:cNvPr>
          <p:cNvSpPr txBox="1"/>
          <p:nvPr/>
        </p:nvSpPr>
        <p:spPr>
          <a:xfrm>
            <a:off x="304800" y="4765449"/>
            <a:ext cx="4398264" cy="584775"/>
          </a:xfrm>
          <a:prstGeom prst="rect">
            <a:avLst/>
          </a:prstGeom>
          <a:noFill/>
          <a:ln>
            <a:solidFill>
              <a:schemeClr val="tx1"/>
            </a:solidFill>
          </a:ln>
        </p:spPr>
        <p:txBody>
          <a:bodyPr wrap="square" rtlCol="0">
            <a:spAutoFit/>
          </a:bodyPr>
          <a:lstStyle/>
          <a:p>
            <a:r>
              <a:rPr lang="en-US" sz="1600" dirty="0">
                <a:latin typeface="Arial" panose="020B0604020202020204" pitchFamily="34" charset="0"/>
                <a:cs typeface="Arial" panose="020B0604020202020204" pitchFamily="34" charset="0"/>
              </a:rPr>
              <a:t>“Based on the NASEM review, the NTP removed the hazard classification of fluoride..”</a:t>
            </a:r>
          </a:p>
        </p:txBody>
      </p:sp>
      <p:grpSp>
        <p:nvGrpSpPr>
          <p:cNvPr id="10" name="Group 9">
            <a:extLst>
              <a:ext uri="{FF2B5EF4-FFF2-40B4-BE49-F238E27FC236}">
                <a16:creationId xmlns:a16="http://schemas.microsoft.com/office/drawing/2014/main" id="{3C5D7ECC-8DE4-FB9A-D55C-280DC652965A}"/>
              </a:ext>
            </a:extLst>
          </p:cNvPr>
          <p:cNvGrpSpPr/>
          <p:nvPr/>
        </p:nvGrpSpPr>
        <p:grpSpPr>
          <a:xfrm>
            <a:off x="0" y="6053328"/>
            <a:ext cx="12192000" cy="804672"/>
            <a:chOff x="0" y="6053328"/>
            <a:chExt cx="12192000" cy="804672"/>
          </a:xfrm>
        </p:grpSpPr>
        <p:pic>
          <p:nvPicPr>
            <p:cNvPr id="11" name="Picture 10" descr="AFS_Logo_RGB">
              <a:extLst>
                <a:ext uri="{FF2B5EF4-FFF2-40B4-BE49-F238E27FC236}">
                  <a16:creationId xmlns:a16="http://schemas.microsoft.com/office/drawing/2014/main" id="{3B401993-4478-73BC-A136-32F82EB4EE0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12" name="Straight Connector 11">
              <a:extLst>
                <a:ext uri="{FF2B5EF4-FFF2-40B4-BE49-F238E27FC236}">
                  <a16:creationId xmlns:a16="http://schemas.microsoft.com/office/drawing/2014/main" id="{5CD6A6DC-2E85-5521-1BAA-143EF3C854ED}"/>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658084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DA58DF7-5982-463A-9123-CC76BB187B08}"/>
              </a:ext>
            </a:extLst>
          </p:cNvPr>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02CB7A9-03E8-437F-9FCD-FB51E872190C}"/>
              </a:ext>
            </a:extLst>
          </p:cNvPr>
          <p:cNvSpPr/>
          <p:nvPr/>
        </p:nvSpPr>
        <p:spPr>
          <a:xfrm>
            <a:off x="182878" y="64008"/>
            <a:ext cx="1158891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Personal choice?</a:t>
            </a:r>
            <a:endParaRPr kumimoji="0" lang="en-US" sz="4000" b="0"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D1B767AA-7432-FEB9-489E-2772AAFA37D5}"/>
              </a:ext>
            </a:extLst>
          </p:cNvPr>
          <p:cNvGrpSpPr/>
          <p:nvPr/>
        </p:nvGrpSpPr>
        <p:grpSpPr>
          <a:xfrm>
            <a:off x="2423317" y="1321609"/>
            <a:ext cx="7345365" cy="1104401"/>
            <a:chOff x="2373572" y="1371195"/>
            <a:chExt cx="7345365" cy="1104401"/>
          </a:xfrm>
        </p:grpSpPr>
        <p:sp>
          <p:nvSpPr>
            <p:cNvPr id="15" name="Rectangle 14">
              <a:extLst>
                <a:ext uri="{FF2B5EF4-FFF2-40B4-BE49-F238E27FC236}">
                  <a16:creationId xmlns:a16="http://schemas.microsoft.com/office/drawing/2014/main" id="{DADDC12C-B97F-AFFC-6BD2-B4A1A10CDD30}"/>
                </a:ext>
              </a:extLst>
            </p:cNvPr>
            <p:cNvSpPr/>
            <p:nvPr/>
          </p:nvSpPr>
          <p:spPr>
            <a:xfrm>
              <a:off x="2455291" y="1371195"/>
              <a:ext cx="7181925" cy="1104401"/>
            </a:xfrm>
            <a:prstGeom prst="rect">
              <a:avLst/>
            </a:prstGeom>
            <a:solidFill>
              <a:srgbClr val="C1EFFF"/>
            </a:solidFill>
            <a:ln w="9525">
              <a:solidFill>
                <a:schemeClr val="bg1">
                  <a:lumMod val="50000"/>
                </a:schemeClr>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AE55D83-B462-C48D-DBEC-1DA6007BD89F}"/>
                </a:ext>
              </a:extLst>
            </p:cNvPr>
            <p:cNvSpPr/>
            <p:nvPr/>
          </p:nvSpPr>
          <p:spPr>
            <a:xfrm>
              <a:off x="2373572" y="1405589"/>
              <a:ext cx="7345365"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900"/>
                </a:spcAft>
                <a:buClr>
                  <a:prstClr val="white">
                    <a:lumMod val="50000"/>
                  </a:prstClr>
                </a:buClr>
                <a:buSzTx/>
                <a:buFontTx/>
                <a:buNone/>
                <a:tabLst/>
                <a:defRPr/>
              </a:pPr>
              <a:r>
                <a:rPr lang="en-US" sz="2600" b="1" spc="-40" dirty="0">
                  <a:solidFill>
                    <a:prstClr val="black">
                      <a:lumMod val="65000"/>
                      <a:lumOff val="35000"/>
                    </a:prstClr>
                  </a:solidFill>
                  <a:latin typeface="Arial" panose="020B0604020202020204" pitchFamily="34" charset="0"/>
                  <a:cs typeface="Arial" panose="020B0604020202020204" pitchFamily="34" charset="0"/>
                </a:rPr>
                <a:t>Public policy exists for the greater good of the entire community’s health, safety, well-being</a:t>
              </a:r>
            </a:p>
          </p:txBody>
        </p:sp>
      </p:grpSp>
      <p:pic>
        <p:nvPicPr>
          <p:cNvPr id="10" name="Picture 9">
            <a:extLst>
              <a:ext uri="{FF2B5EF4-FFF2-40B4-BE49-F238E27FC236}">
                <a16:creationId xmlns:a16="http://schemas.microsoft.com/office/drawing/2014/main" id="{FE09D07C-B9D7-1D1E-6275-7677699D1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0275" y="3250700"/>
            <a:ext cx="2690752" cy="2018064"/>
          </a:xfrm>
          <a:prstGeom prst="rect">
            <a:avLst/>
          </a:prstGeom>
          <a:effectLst>
            <a:outerShdw blurRad="50800" dist="38100" dir="13500000" algn="br" rotWithShape="0">
              <a:prstClr val="black">
                <a:alpha val="40000"/>
              </a:prstClr>
            </a:outerShdw>
          </a:effectLst>
        </p:spPr>
      </p:pic>
      <p:pic>
        <p:nvPicPr>
          <p:cNvPr id="11" name="Picture 10">
            <a:extLst>
              <a:ext uri="{FF2B5EF4-FFF2-40B4-BE49-F238E27FC236}">
                <a16:creationId xmlns:a16="http://schemas.microsoft.com/office/drawing/2014/main" id="{0E5E947A-9356-C9F6-7A01-0615522C9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491" y="3255244"/>
            <a:ext cx="4016940" cy="2353494"/>
          </a:xfrm>
          <a:prstGeom prst="rect">
            <a:avLst/>
          </a:prstGeom>
        </p:spPr>
      </p:pic>
      <p:pic>
        <p:nvPicPr>
          <p:cNvPr id="23" name="Picture 22">
            <a:extLst>
              <a:ext uri="{FF2B5EF4-FFF2-40B4-BE49-F238E27FC236}">
                <a16:creationId xmlns:a16="http://schemas.microsoft.com/office/drawing/2014/main" id="{538336A6-1D8D-A946-DDC6-62BAB9BA6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533" y="3429000"/>
            <a:ext cx="4217227" cy="2814999"/>
          </a:xfrm>
          <a:prstGeom prst="rect">
            <a:avLst/>
          </a:prstGeom>
        </p:spPr>
      </p:pic>
      <p:grpSp>
        <p:nvGrpSpPr>
          <p:cNvPr id="26" name="Group 25">
            <a:extLst>
              <a:ext uri="{FF2B5EF4-FFF2-40B4-BE49-F238E27FC236}">
                <a16:creationId xmlns:a16="http://schemas.microsoft.com/office/drawing/2014/main" id="{A5E01F51-A774-67B9-02CA-7682A674EBD6}"/>
              </a:ext>
            </a:extLst>
          </p:cNvPr>
          <p:cNvGrpSpPr/>
          <p:nvPr/>
        </p:nvGrpSpPr>
        <p:grpSpPr>
          <a:xfrm>
            <a:off x="0" y="6053328"/>
            <a:ext cx="12192000" cy="804672"/>
            <a:chOff x="0" y="6053328"/>
            <a:chExt cx="12192000" cy="804672"/>
          </a:xfrm>
        </p:grpSpPr>
        <p:pic>
          <p:nvPicPr>
            <p:cNvPr id="27" name="Picture 26" descr="AFS_Logo_RGB">
              <a:extLst>
                <a:ext uri="{FF2B5EF4-FFF2-40B4-BE49-F238E27FC236}">
                  <a16:creationId xmlns:a16="http://schemas.microsoft.com/office/drawing/2014/main" id="{0532329D-00FB-93AF-BB7C-8BAB7EFEEBA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28" name="Straight Connector 27">
              <a:extLst>
                <a:ext uri="{FF2B5EF4-FFF2-40B4-BE49-F238E27FC236}">
                  <a16:creationId xmlns:a16="http://schemas.microsoft.com/office/drawing/2014/main" id="{955AB0F2-98E8-37EE-F04D-4B3736BCF116}"/>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502318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DA58DF7-5982-463A-9123-CC76BB187B08}"/>
              </a:ext>
            </a:extLst>
          </p:cNvPr>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02CB7A9-03E8-437F-9FCD-FB51E872190C}"/>
              </a:ext>
            </a:extLst>
          </p:cNvPr>
          <p:cNvSpPr/>
          <p:nvPr/>
        </p:nvSpPr>
        <p:spPr>
          <a:xfrm>
            <a:off x="182878" y="64008"/>
            <a:ext cx="1158891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Personal choice = democratic society</a:t>
            </a:r>
            <a:endParaRPr kumimoji="0" lang="en-US" sz="4000" b="0"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D1B767AA-7432-FEB9-489E-2772AAFA37D5}"/>
              </a:ext>
            </a:extLst>
          </p:cNvPr>
          <p:cNvGrpSpPr/>
          <p:nvPr/>
        </p:nvGrpSpPr>
        <p:grpSpPr>
          <a:xfrm>
            <a:off x="2423317" y="1321609"/>
            <a:ext cx="7345365" cy="1104401"/>
            <a:chOff x="2373572" y="1371195"/>
            <a:chExt cx="7345365" cy="1104401"/>
          </a:xfrm>
        </p:grpSpPr>
        <p:sp>
          <p:nvSpPr>
            <p:cNvPr id="15" name="Rectangle 14">
              <a:extLst>
                <a:ext uri="{FF2B5EF4-FFF2-40B4-BE49-F238E27FC236}">
                  <a16:creationId xmlns:a16="http://schemas.microsoft.com/office/drawing/2014/main" id="{DADDC12C-B97F-AFFC-6BD2-B4A1A10CDD30}"/>
                </a:ext>
              </a:extLst>
            </p:cNvPr>
            <p:cNvSpPr/>
            <p:nvPr/>
          </p:nvSpPr>
          <p:spPr>
            <a:xfrm>
              <a:off x="2455291" y="1371195"/>
              <a:ext cx="7181925" cy="1104401"/>
            </a:xfrm>
            <a:prstGeom prst="rect">
              <a:avLst/>
            </a:prstGeom>
            <a:solidFill>
              <a:srgbClr val="C1EFFF"/>
            </a:solidFill>
            <a:ln w="9525">
              <a:solidFill>
                <a:schemeClr val="bg1">
                  <a:lumMod val="50000"/>
                </a:schemeClr>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AE55D83-B462-C48D-DBEC-1DA6007BD89F}"/>
                </a:ext>
              </a:extLst>
            </p:cNvPr>
            <p:cNvSpPr/>
            <p:nvPr/>
          </p:nvSpPr>
          <p:spPr>
            <a:xfrm>
              <a:off x="2373572" y="1405589"/>
              <a:ext cx="7345365"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900"/>
                </a:spcAft>
                <a:buClr>
                  <a:prstClr val="white">
                    <a:lumMod val="50000"/>
                  </a:prstClr>
                </a:buClr>
                <a:buSzTx/>
                <a:buFontTx/>
                <a:buNone/>
                <a:tabLst/>
                <a:defRPr/>
              </a:pPr>
              <a:r>
                <a:rPr lang="en-US" sz="2600" b="1" spc="-40" dirty="0">
                  <a:solidFill>
                    <a:prstClr val="black">
                      <a:lumMod val="65000"/>
                      <a:lumOff val="35000"/>
                    </a:prstClr>
                  </a:solidFill>
                  <a:latin typeface="Arial" panose="020B0604020202020204" pitchFamily="34" charset="0"/>
                  <a:cs typeface="Arial" panose="020B0604020202020204" pitchFamily="34" charset="0"/>
                </a:rPr>
                <a:t>Public policy can’t be tailored to those that don’t want it</a:t>
              </a:r>
            </a:p>
          </p:txBody>
        </p:sp>
      </p:grpSp>
      <p:pic>
        <p:nvPicPr>
          <p:cNvPr id="5" name="Picture 4">
            <a:extLst>
              <a:ext uri="{FF2B5EF4-FFF2-40B4-BE49-F238E27FC236}">
                <a16:creationId xmlns:a16="http://schemas.microsoft.com/office/drawing/2014/main" id="{D7E2D974-E300-47B2-A684-79B52CE4F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0275" y="3250700"/>
            <a:ext cx="2690752" cy="2018064"/>
          </a:xfrm>
          <a:prstGeom prst="rect">
            <a:avLst/>
          </a:prstGeom>
          <a:effectLst>
            <a:outerShdw blurRad="50800" dist="38100" dir="13500000" algn="br" rotWithShape="0">
              <a:prstClr val="black">
                <a:alpha val="40000"/>
              </a:prstClr>
            </a:outerShdw>
          </a:effectLst>
        </p:spPr>
      </p:pic>
      <p:pic>
        <p:nvPicPr>
          <p:cNvPr id="8" name="Picture 7">
            <a:extLst>
              <a:ext uri="{FF2B5EF4-FFF2-40B4-BE49-F238E27FC236}">
                <a16:creationId xmlns:a16="http://schemas.microsoft.com/office/drawing/2014/main" id="{FC66A7F3-B5C7-7CFE-1BA8-575E4A1B6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491" y="3255244"/>
            <a:ext cx="4016940" cy="2353494"/>
          </a:xfrm>
          <a:prstGeom prst="rect">
            <a:avLst/>
          </a:prstGeom>
        </p:spPr>
      </p:pic>
      <p:cxnSp>
        <p:nvCxnSpPr>
          <p:cNvPr id="6" name="Straight Connector 5">
            <a:extLst>
              <a:ext uri="{FF2B5EF4-FFF2-40B4-BE49-F238E27FC236}">
                <a16:creationId xmlns:a16="http://schemas.microsoft.com/office/drawing/2014/main" id="{8795BE2E-CA50-0301-455C-C7A136D3DBDC}"/>
              </a:ext>
            </a:extLst>
          </p:cNvPr>
          <p:cNvCxnSpPr/>
          <p:nvPr/>
        </p:nvCxnSpPr>
        <p:spPr>
          <a:xfrm>
            <a:off x="766619" y="2914356"/>
            <a:ext cx="2018064" cy="26907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F6D86C-0B8C-AD44-5141-3E3595165140}"/>
              </a:ext>
            </a:extLst>
          </p:cNvPr>
          <p:cNvCxnSpPr/>
          <p:nvPr/>
        </p:nvCxnSpPr>
        <p:spPr>
          <a:xfrm flipH="1">
            <a:off x="766619" y="2914356"/>
            <a:ext cx="2018064" cy="26220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30142C-74F4-7E74-AB1E-DC5480E8391D}"/>
              </a:ext>
            </a:extLst>
          </p:cNvPr>
          <p:cNvCxnSpPr>
            <a:cxnSpLocks/>
          </p:cNvCxnSpPr>
          <p:nvPr/>
        </p:nvCxnSpPr>
        <p:spPr>
          <a:xfrm>
            <a:off x="7858664" y="3429000"/>
            <a:ext cx="3836767" cy="2107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3082CD-8550-06FB-4C16-4E36925414D2}"/>
              </a:ext>
            </a:extLst>
          </p:cNvPr>
          <p:cNvCxnSpPr>
            <a:cxnSpLocks/>
          </p:cNvCxnSpPr>
          <p:nvPr/>
        </p:nvCxnSpPr>
        <p:spPr>
          <a:xfrm flipH="1">
            <a:off x="7789653" y="3296629"/>
            <a:ext cx="3830128" cy="22397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594691-39F2-F2B4-E740-6CD7537D0605}"/>
              </a:ext>
            </a:extLst>
          </p:cNvPr>
          <p:cNvCxnSpPr>
            <a:cxnSpLocks/>
          </p:cNvCxnSpPr>
          <p:nvPr/>
        </p:nvCxnSpPr>
        <p:spPr>
          <a:xfrm flipH="1">
            <a:off x="4226943" y="224287"/>
            <a:ext cx="163902" cy="35368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F276BB2-D617-F08D-57AB-393D09CD1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533" y="3429000"/>
            <a:ext cx="4217227" cy="2814999"/>
          </a:xfrm>
          <a:prstGeom prst="rect">
            <a:avLst/>
          </a:prstGeom>
        </p:spPr>
      </p:pic>
      <p:cxnSp>
        <p:nvCxnSpPr>
          <p:cNvPr id="11" name="Straight Connector 10">
            <a:extLst>
              <a:ext uri="{FF2B5EF4-FFF2-40B4-BE49-F238E27FC236}">
                <a16:creationId xmlns:a16="http://schemas.microsoft.com/office/drawing/2014/main" id="{6F34151D-7C4A-5AC4-6B71-E39104F251A7}"/>
              </a:ext>
            </a:extLst>
          </p:cNvPr>
          <p:cNvCxnSpPr>
            <a:cxnSpLocks/>
          </p:cNvCxnSpPr>
          <p:nvPr/>
        </p:nvCxnSpPr>
        <p:spPr>
          <a:xfrm>
            <a:off x="3257533" y="3429000"/>
            <a:ext cx="4217227" cy="28149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6CE73EF-5296-AD8E-DB7D-BD7D03BC61AA}"/>
              </a:ext>
            </a:extLst>
          </p:cNvPr>
          <p:cNvCxnSpPr>
            <a:cxnSpLocks/>
          </p:cNvCxnSpPr>
          <p:nvPr/>
        </p:nvCxnSpPr>
        <p:spPr>
          <a:xfrm flipH="1">
            <a:off x="3257533" y="3429000"/>
            <a:ext cx="4217227" cy="28149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2FAE3401-A566-6638-5149-16B54DC041EF}"/>
              </a:ext>
            </a:extLst>
          </p:cNvPr>
          <p:cNvGrpSpPr/>
          <p:nvPr/>
        </p:nvGrpSpPr>
        <p:grpSpPr>
          <a:xfrm>
            <a:off x="0" y="6053328"/>
            <a:ext cx="12192000" cy="804672"/>
            <a:chOff x="0" y="6053328"/>
            <a:chExt cx="12192000" cy="804672"/>
          </a:xfrm>
        </p:grpSpPr>
        <p:pic>
          <p:nvPicPr>
            <p:cNvPr id="59" name="Picture 58" descr="AFS_Logo_RGB">
              <a:extLst>
                <a:ext uri="{FF2B5EF4-FFF2-40B4-BE49-F238E27FC236}">
                  <a16:creationId xmlns:a16="http://schemas.microsoft.com/office/drawing/2014/main" id="{6F980170-13F1-CC0F-D382-65AE8274C89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60" name="Straight Connector 59">
              <a:extLst>
                <a:ext uri="{FF2B5EF4-FFF2-40B4-BE49-F238E27FC236}">
                  <a16:creationId xmlns:a16="http://schemas.microsoft.com/office/drawing/2014/main" id="{73899FA8-2FB1-749F-ED71-F52344BC4C92}"/>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363929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833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DA58DF7-5982-463A-9123-CC76BB187B08}"/>
              </a:ext>
            </a:extLst>
          </p:cNvPr>
          <p:cNvCxnSpPr/>
          <p:nvPr/>
        </p:nvCxnSpPr>
        <p:spPr>
          <a:xfrm>
            <a:off x="0" y="6858000"/>
            <a:ext cx="12192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02CB7A9-03E8-437F-9FCD-FB51E872190C}"/>
              </a:ext>
            </a:extLst>
          </p:cNvPr>
          <p:cNvSpPr/>
          <p:nvPr/>
        </p:nvSpPr>
        <p:spPr>
          <a:xfrm>
            <a:off x="182878" y="64008"/>
            <a:ext cx="1158891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Public health vs individual choice</a:t>
            </a:r>
            <a:endParaRPr kumimoji="0" lang="en-US" sz="4000" b="0" i="0" u="none" strike="noStrike" kern="1200" cap="none" spc="-7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D1B767AA-7432-FEB9-489E-2772AAFA37D5}"/>
              </a:ext>
            </a:extLst>
          </p:cNvPr>
          <p:cNvGrpSpPr/>
          <p:nvPr/>
        </p:nvGrpSpPr>
        <p:grpSpPr>
          <a:xfrm>
            <a:off x="1562678" y="1149786"/>
            <a:ext cx="9066640" cy="1077028"/>
            <a:chOff x="2373570" y="1371195"/>
            <a:chExt cx="7345365" cy="1104401"/>
          </a:xfrm>
        </p:grpSpPr>
        <p:sp>
          <p:nvSpPr>
            <p:cNvPr id="15" name="Rectangle 14">
              <a:extLst>
                <a:ext uri="{FF2B5EF4-FFF2-40B4-BE49-F238E27FC236}">
                  <a16:creationId xmlns:a16="http://schemas.microsoft.com/office/drawing/2014/main" id="{DADDC12C-B97F-AFFC-6BD2-B4A1A10CDD30}"/>
                </a:ext>
              </a:extLst>
            </p:cNvPr>
            <p:cNvSpPr/>
            <p:nvPr/>
          </p:nvSpPr>
          <p:spPr>
            <a:xfrm>
              <a:off x="2455291" y="1371195"/>
              <a:ext cx="7181925" cy="1104401"/>
            </a:xfrm>
            <a:prstGeom prst="rect">
              <a:avLst/>
            </a:prstGeom>
            <a:solidFill>
              <a:srgbClr val="C1EFFF"/>
            </a:solidFill>
            <a:ln w="9525">
              <a:solidFill>
                <a:schemeClr val="bg1">
                  <a:lumMod val="50000"/>
                </a:schemeClr>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AE55D83-B462-C48D-DBEC-1DA6007BD89F}"/>
                </a:ext>
              </a:extLst>
            </p:cNvPr>
            <p:cNvSpPr/>
            <p:nvPr/>
          </p:nvSpPr>
          <p:spPr>
            <a:xfrm>
              <a:off x="2373570" y="1383017"/>
              <a:ext cx="7345365" cy="97835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900"/>
                </a:spcAft>
                <a:buClr>
                  <a:prstClr val="white">
                    <a:lumMod val="50000"/>
                  </a:prstClr>
                </a:buClr>
                <a:buSzTx/>
                <a:buFontTx/>
                <a:buNone/>
                <a:tabLst/>
                <a:defRPr/>
              </a:pPr>
              <a:r>
                <a:rPr lang="en-US" sz="2800" b="1" spc="-40" dirty="0">
                  <a:solidFill>
                    <a:prstClr val="black">
                      <a:lumMod val="65000"/>
                      <a:lumOff val="35000"/>
                    </a:prstClr>
                  </a:solidFill>
                  <a:latin typeface="Arial" panose="020B0604020202020204" pitchFamily="34" charset="0"/>
                  <a:cs typeface="Arial" panose="020B0604020202020204" pitchFamily="34" charset="0"/>
                </a:rPr>
                <a:t>Water fluoridation is a public health measure that prevents at least 25% cavities for adults and children</a:t>
              </a:r>
            </a:p>
          </p:txBody>
        </p:sp>
      </p:grpSp>
      <p:grpSp>
        <p:nvGrpSpPr>
          <p:cNvPr id="58" name="Group 57">
            <a:extLst>
              <a:ext uri="{FF2B5EF4-FFF2-40B4-BE49-F238E27FC236}">
                <a16:creationId xmlns:a16="http://schemas.microsoft.com/office/drawing/2014/main" id="{2FAE3401-A566-6638-5149-16B54DC041EF}"/>
              </a:ext>
            </a:extLst>
          </p:cNvPr>
          <p:cNvGrpSpPr/>
          <p:nvPr/>
        </p:nvGrpSpPr>
        <p:grpSpPr>
          <a:xfrm>
            <a:off x="0" y="6053328"/>
            <a:ext cx="12192000" cy="804672"/>
            <a:chOff x="0" y="6053328"/>
            <a:chExt cx="12192000" cy="804672"/>
          </a:xfrm>
        </p:grpSpPr>
        <p:pic>
          <p:nvPicPr>
            <p:cNvPr id="59" name="Picture 58" descr="AFS_Logo_RGB">
              <a:extLst>
                <a:ext uri="{FF2B5EF4-FFF2-40B4-BE49-F238E27FC236}">
                  <a16:creationId xmlns:a16="http://schemas.microsoft.com/office/drawing/2014/main" id="{6F980170-13F1-CC0F-D382-65AE8274C89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72" y="6053328"/>
              <a:ext cx="2381250" cy="692150"/>
            </a:xfrm>
            <a:prstGeom prst="rect">
              <a:avLst/>
            </a:prstGeom>
            <a:noFill/>
            <a:ln>
              <a:noFill/>
            </a:ln>
          </p:spPr>
        </p:pic>
        <p:cxnSp>
          <p:nvCxnSpPr>
            <p:cNvPr id="60" name="Straight Connector 59">
              <a:extLst>
                <a:ext uri="{FF2B5EF4-FFF2-40B4-BE49-F238E27FC236}">
                  <a16:creationId xmlns:a16="http://schemas.microsoft.com/office/drawing/2014/main" id="{73899FA8-2FB1-749F-ED71-F52344BC4C92}"/>
                </a:ext>
              </a:extLst>
            </p:cNvPr>
            <p:cNvCxnSpPr/>
            <p:nvPr/>
          </p:nvCxnSpPr>
          <p:spPr>
            <a:xfrm>
              <a:off x="0" y="6858000"/>
              <a:ext cx="12192000" cy="0"/>
            </a:xfrm>
            <a:prstGeom prst="line">
              <a:avLst/>
            </a:prstGeom>
            <a:ln w="76200">
              <a:solidFill>
                <a:srgbClr val="DA0000"/>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6DAA40D6-FE4B-8D1E-A350-7DDB6A8A3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879" y="3016339"/>
            <a:ext cx="3289540" cy="2187545"/>
          </a:xfrm>
          <a:prstGeom prst="rect">
            <a:avLst/>
          </a:prstGeom>
        </p:spPr>
      </p:pic>
      <p:pic>
        <p:nvPicPr>
          <p:cNvPr id="7" name="Picture 6">
            <a:extLst>
              <a:ext uri="{FF2B5EF4-FFF2-40B4-BE49-F238E27FC236}">
                <a16:creationId xmlns:a16="http://schemas.microsoft.com/office/drawing/2014/main" id="{1DDAB5CE-582E-6892-B2E1-25C10AD380D5}"/>
              </a:ext>
            </a:extLst>
          </p:cNvPr>
          <p:cNvPicPr>
            <a:picLocks noChangeAspect="1"/>
          </p:cNvPicPr>
          <p:nvPr/>
        </p:nvPicPr>
        <p:blipFill>
          <a:blip r:embed="rId4"/>
          <a:stretch>
            <a:fillRect/>
          </a:stretch>
        </p:blipFill>
        <p:spPr>
          <a:xfrm>
            <a:off x="7175222" y="3010518"/>
            <a:ext cx="3200928" cy="2187545"/>
          </a:xfrm>
          <a:prstGeom prst="rect">
            <a:avLst/>
          </a:prstGeom>
        </p:spPr>
      </p:pic>
      <p:sp>
        <p:nvSpPr>
          <p:cNvPr id="10" name="TextBox 9">
            <a:extLst>
              <a:ext uri="{FF2B5EF4-FFF2-40B4-BE49-F238E27FC236}">
                <a16:creationId xmlns:a16="http://schemas.microsoft.com/office/drawing/2014/main" id="{6EE65EC2-9474-BD3B-B9BD-4D5A3978A255}"/>
              </a:ext>
            </a:extLst>
          </p:cNvPr>
          <p:cNvSpPr txBox="1"/>
          <p:nvPr/>
        </p:nvSpPr>
        <p:spPr>
          <a:xfrm>
            <a:off x="910022" y="5350810"/>
            <a:ext cx="4569253"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Fluoridation benefits </a:t>
            </a:r>
            <a:r>
              <a:rPr lang="en-US" b="1" i="1" dirty="0">
                <a:latin typeface="Arial" panose="020B0604020202020204" pitchFamily="34" charset="0"/>
                <a:cs typeface="Arial" panose="020B0604020202020204" pitchFamily="34" charset="0"/>
              </a:rPr>
              <a:t>everyone</a:t>
            </a:r>
            <a:r>
              <a:rPr lang="en-US" b="1" dirty="0">
                <a:latin typeface="Arial" panose="020B0604020202020204" pitchFamily="34" charset="0"/>
                <a:cs typeface="Arial" panose="020B0604020202020204" pitchFamily="34" charset="0"/>
              </a:rPr>
              <a:t>, regardless of age, income, or education</a:t>
            </a:r>
          </a:p>
        </p:txBody>
      </p:sp>
      <p:sp>
        <p:nvSpPr>
          <p:cNvPr id="18" name="TextBox 17">
            <a:extLst>
              <a:ext uri="{FF2B5EF4-FFF2-40B4-BE49-F238E27FC236}">
                <a16:creationId xmlns:a16="http://schemas.microsoft.com/office/drawing/2014/main" id="{595FC82B-B430-0D79-F2AC-1B4BEB1AD7B0}"/>
              </a:ext>
            </a:extLst>
          </p:cNvPr>
          <p:cNvSpPr txBox="1"/>
          <p:nvPr/>
        </p:nvSpPr>
        <p:spPr>
          <a:xfrm>
            <a:off x="7450775" y="5198063"/>
            <a:ext cx="3344082"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Reverse osmosis benefits those </a:t>
            </a:r>
            <a:r>
              <a:rPr lang="en-US" b="1" dirty="0">
                <a:highlight>
                  <a:srgbClr val="FFFF00"/>
                </a:highlight>
                <a:latin typeface="Arial" panose="020B0604020202020204" pitchFamily="34" charset="0"/>
                <a:cs typeface="Arial" panose="020B0604020202020204" pitchFamily="34" charset="0"/>
              </a:rPr>
              <a:t>opposing</a:t>
            </a:r>
            <a:r>
              <a:rPr lang="en-US" b="1" dirty="0">
                <a:latin typeface="Arial" panose="020B0604020202020204" pitchFamily="34" charset="0"/>
                <a:cs typeface="Arial" panose="020B0604020202020204" pitchFamily="34" charset="0"/>
              </a:rPr>
              <a:t> fluoridation</a:t>
            </a:r>
            <a:r>
              <a:rPr lang="en-US" b="1" baseline="3000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E2DC31C-9DEB-BDB5-8533-B4492B4C8369}"/>
              </a:ext>
            </a:extLst>
          </p:cNvPr>
          <p:cNvSpPr txBox="1"/>
          <p:nvPr/>
        </p:nvSpPr>
        <p:spPr>
          <a:xfrm>
            <a:off x="5943600" y="6340074"/>
            <a:ext cx="6016752"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t>
            </a:r>
            <a:r>
              <a:rPr lang="en-US" sz="1400" baseline="30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hlinkClick r:id="rId5"/>
              </a:rPr>
              <a:t>GE Reverse Osmosis </a:t>
            </a:r>
            <a:r>
              <a:rPr lang="en-US" sz="1400" dirty="0">
                <a:latin typeface="Arial" panose="020B0604020202020204" pitchFamily="34" charset="0"/>
                <a:cs typeface="Arial" panose="020B0604020202020204" pitchFamily="34" charset="0"/>
              </a:rPr>
              <a:t>– </a:t>
            </a:r>
            <a:r>
              <a:rPr lang="en-US" sz="1400" b="1" dirty="0">
                <a:highlight>
                  <a:srgbClr val="FFFF00"/>
                </a:highlight>
                <a:latin typeface="Arial" panose="020B0604020202020204" pitchFamily="34" charset="0"/>
                <a:cs typeface="Arial" panose="020B0604020202020204" pitchFamily="34" charset="0"/>
              </a:rPr>
              <a:t>Removes 96.5% fluoride</a:t>
            </a:r>
            <a:r>
              <a:rPr lang="en-US" sz="1400" dirty="0">
                <a:latin typeface="Arial" panose="020B0604020202020204" pitchFamily="34" charset="0"/>
                <a:cs typeface="Arial" panose="020B0604020202020204" pitchFamily="34" charset="0"/>
              </a:rPr>
              <a:t>; NSF/ANSI certified)</a:t>
            </a:r>
          </a:p>
        </p:txBody>
      </p:sp>
    </p:spTree>
    <p:extLst>
      <p:ext uri="{BB962C8B-B14F-4D97-AF65-F5344CB8AC3E}">
        <p14:creationId xmlns:p14="http://schemas.microsoft.com/office/powerpoint/2010/main" val="353599714"/>
      </p:ext>
    </p:extLst>
  </p:cSld>
  <p:clrMapOvr>
    <a:masterClrMapping/>
  </p:clrMapOvr>
  <p:transition spd="slow">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838</TotalTime>
  <Words>679</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Johnny Johnson</dc:creator>
  <cp:lastModifiedBy>Johnny Johnson</cp:lastModifiedBy>
  <cp:revision>34</cp:revision>
  <dcterms:created xsi:type="dcterms:W3CDTF">2024-01-22T18:51:15Z</dcterms:created>
  <dcterms:modified xsi:type="dcterms:W3CDTF">2024-01-23T19:04:13Z</dcterms:modified>
</cp:coreProperties>
</file>